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92" r:id="rId3"/>
    <p:sldId id="257" r:id="rId4"/>
    <p:sldId id="259" r:id="rId5"/>
    <p:sldId id="264" r:id="rId6"/>
    <p:sldId id="265" r:id="rId7"/>
    <p:sldId id="266" r:id="rId8"/>
    <p:sldId id="267" r:id="rId9"/>
    <p:sldId id="268" r:id="rId10"/>
    <p:sldId id="304" r:id="rId11"/>
    <p:sldId id="305" r:id="rId12"/>
    <p:sldId id="306" r:id="rId13"/>
    <p:sldId id="301" r:id="rId14"/>
    <p:sldId id="302" r:id="rId15"/>
    <p:sldId id="271" r:id="rId16"/>
    <p:sldId id="273" r:id="rId17"/>
    <p:sldId id="274" r:id="rId18"/>
    <p:sldId id="275" r:id="rId19"/>
    <p:sldId id="276" r:id="rId20"/>
    <p:sldId id="278" r:id="rId21"/>
    <p:sldId id="279" r:id="rId22"/>
    <p:sldId id="280" r:id="rId23"/>
    <p:sldId id="281" r:id="rId24"/>
    <p:sldId id="283" r:id="rId25"/>
    <p:sldId id="296" r:id="rId26"/>
    <p:sldId id="297" r:id="rId27"/>
    <p:sldId id="298" r:id="rId28"/>
    <p:sldId id="300" r:id="rId29"/>
    <p:sldId id="285" r:id="rId30"/>
    <p:sldId id="284" r:id="rId31"/>
    <p:sldId id="286" r:id="rId32"/>
    <p:sldId id="295" r:id="rId33"/>
    <p:sldId id="299" r:id="rId34"/>
    <p:sldId id="308" r:id="rId35"/>
    <p:sldId id="307" r:id="rId36"/>
    <p:sldId id="309" r:id="rId37"/>
    <p:sldId id="310" r:id="rId38"/>
    <p:sldId id="311" r:id="rId39"/>
    <p:sldId id="312" r:id="rId40"/>
    <p:sldId id="287" r:id="rId41"/>
    <p:sldId id="290" r:id="rId42"/>
    <p:sldId id="291"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EEC3C"/>
    <a:srgbClr val="FEA402"/>
    <a:srgbClr val="1D3A00"/>
    <a:srgbClr val="E39A39"/>
    <a:srgbClr val="6C1A00"/>
    <a:srgbClr val="FFC901"/>
    <a:srgbClr val="003296"/>
    <a:srgbClr val="FE9202"/>
    <a:srgbClr val="D68B1C"/>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70251" autoAdjust="0"/>
  </p:normalViewPr>
  <p:slideViewPr>
    <p:cSldViewPr>
      <p:cViewPr>
        <p:scale>
          <a:sx n="95" d="100"/>
          <a:sy n="95" d="100"/>
        </p:scale>
        <p:origin x="-666" y="15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728DB-A80C-4539-B872-95F0DA9ED85D}" type="datetimeFigureOut">
              <a:rPr lang="en-IN" smtClean="0"/>
              <a:pPr/>
              <a:t>13-04-2022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87541-87EA-4D68-A8FB-1AEFAE57E14E}" type="slidenum">
              <a:rPr lang="en-IN" smtClean="0"/>
              <a:pPr/>
              <a:t>‹#›</a:t>
            </a:fld>
            <a:endParaRPr lang="en-IN"/>
          </a:p>
        </p:txBody>
      </p:sp>
    </p:spTree>
    <p:extLst>
      <p:ext uri="{BB962C8B-B14F-4D97-AF65-F5344CB8AC3E}">
        <p14:creationId xmlns="" xmlns:p14="http://schemas.microsoft.com/office/powerpoint/2010/main" val="228003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F87541-87EA-4D68-A8FB-1AEFAE57E14E}" type="slidenum">
              <a:rPr lang="en-IN" smtClean="0"/>
              <a:pPr/>
              <a:t>6</a:t>
            </a:fld>
            <a:endParaRPr lang="en-IN"/>
          </a:p>
        </p:txBody>
      </p:sp>
    </p:spTree>
    <p:extLst>
      <p:ext uri="{BB962C8B-B14F-4D97-AF65-F5344CB8AC3E}">
        <p14:creationId xmlns="" xmlns:p14="http://schemas.microsoft.com/office/powerpoint/2010/main" val="2329552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5F87541-87EA-4D68-A8FB-1AEFAE57E14E}" type="slidenum">
              <a:rPr lang="en-IN" smtClean="0"/>
              <a:pPr/>
              <a:t>25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3335275"/>
            <a:ext cx="8246070" cy="878054"/>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48965" y="4213328"/>
            <a:ext cx="8246071" cy="458115"/>
          </a:xfrm>
        </p:spPr>
        <p:txBody>
          <a:bodyPr>
            <a:normAutofit/>
          </a:bodyPr>
          <a:lstStyle>
            <a:lvl1pPr marL="0" indent="0" algn="ctr">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B7D48259-BD1B-4A7B-A3FC-CDFEA65F290B}"/>
              </a:ext>
            </a:extLst>
          </p:cNvPr>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044700"/>
            <a:ext cx="8246070" cy="458116"/>
          </a:xfrm>
        </p:spPr>
        <p:txBody>
          <a:bodyPr>
            <a:normAutofit/>
          </a:bodyPr>
          <a:lstStyle>
            <a:lvl1pPr algn="ctr">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10"/>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395704"/>
            <a:ext cx="6413610"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1" y="1082877"/>
            <a:ext cx="6413609" cy="3625589"/>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1" y="891995"/>
            <a:ext cx="8093365" cy="610820"/>
          </a:xfrm>
        </p:spPr>
        <p:txBody>
          <a:bodyPr>
            <a:normAutofit/>
          </a:bodyPr>
          <a:lstStyle>
            <a:lvl1pPr algn="ctr">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96092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243332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96092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43332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4/13/2022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02F54109-F8D9-4AA6-BCA5-0716B72147FB}"/>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3335275"/>
            <a:ext cx="7940660" cy="1030758"/>
          </a:xfrm>
        </p:spPr>
        <p:txBody>
          <a:bodyPr>
            <a:normAutofit fontScale="90000"/>
          </a:bodyPr>
          <a:lstStyle/>
          <a:p>
            <a:r>
              <a:rPr lang="en-US" dirty="0">
                <a:solidFill>
                  <a:srgbClr val="FEA402"/>
                </a:solidFill>
                <a:latin typeface="Arial Black" pitchFamily="34" charset="0"/>
              </a:rPr>
              <a:t/>
            </a:r>
            <a:br>
              <a:rPr lang="en-US" dirty="0">
                <a:solidFill>
                  <a:srgbClr val="FEA402"/>
                </a:solidFill>
                <a:latin typeface="Arial Black" pitchFamily="34" charset="0"/>
              </a:rPr>
            </a:br>
            <a:endParaRPr lang="en-US" dirty="0">
              <a:solidFill>
                <a:srgbClr val="5EEC3C"/>
              </a:solidFill>
            </a:endParaRPr>
          </a:p>
        </p:txBody>
      </p:sp>
      <p:pic>
        <p:nvPicPr>
          <p:cNvPr id="4" name="Picture 3">
            <a:extLst>
              <a:ext uri="{FF2B5EF4-FFF2-40B4-BE49-F238E27FC236}">
                <a16:creationId xmlns:a16="http://schemas.microsoft.com/office/drawing/2014/main" xmlns="" id="{8BA5BEA1-9661-40FF-BAFC-292602A40BC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xmlns="" id="{348CC793-56D4-4FCE-87D4-524CACE9F549}"/>
              </a:ext>
            </a:extLst>
          </p:cNvPr>
          <p:cNvSpPr txBox="1"/>
          <p:nvPr/>
        </p:nvSpPr>
        <p:spPr>
          <a:xfrm>
            <a:off x="-1220" y="1417588"/>
            <a:ext cx="9143999" cy="1754326"/>
          </a:xfrm>
          <a:prstGeom prst="rect">
            <a:avLst/>
          </a:prstGeom>
          <a:noFill/>
        </p:spPr>
        <p:txBody>
          <a:bodyPr wrap="square">
            <a:spAutoFit/>
          </a:bodyPr>
          <a:lstStyle/>
          <a:p>
            <a:r>
              <a:rPr lang="en-US" sz="3600" dirty="0">
                <a:solidFill>
                  <a:schemeClr val="tx2">
                    <a:lumMod val="20000"/>
                    <a:lumOff val="80000"/>
                  </a:schemeClr>
                </a:solidFill>
                <a:latin typeface="Arial Black" pitchFamily="34" charset="0"/>
              </a:rPr>
              <a:t>		</a:t>
            </a:r>
            <a:r>
              <a:rPr lang="en-US" sz="3600" dirty="0" smtClean="0">
                <a:solidFill>
                  <a:schemeClr val="bg1">
                    <a:lumMod val="95000"/>
                  </a:schemeClr>
                </a:solidFill>
                <a:latin typeface="Arial Black" pitchFamily="34" charset="0"/>
              </a:rPr>
              <a:t>E-BUS</a:t>
            </a:r>
            <a:r>
              <a:rPr lang="en-US" sz="3600" dirty="0">
                <a:solidFill>
                  <a:schemeClr val="bg1">
                    <a:lumMod val="95000"/>
                  </a:schemeClr>
                </a:solidFill>
                <a:latin typeface="Arial Black" pitchFamily="34" charset="0"/>
              </a:rPr>
              <a:t>	</a:t>
            </a:r>
            <a:r>
              <a:rPr lang="en-US" sz="3600" dirty="0" smtClean="0">
                <a:solidFill>
                  <a:schemeClr val="bg1">
                    <a:lumMod val="95000"/>
                  </a:schemeClr>
                </a:solidFill>
                <a:latin typeface="Arial Black" pitchFamily="34" charset="0"/>
              </a:rPr>
              <a:t>RESERVATION </a:t>
            </a:r>
            <a:r>
              <a:rPr lang="en-US" sz="3600" dirty="0">
                <a:solidFill>
                  <a:schemeClr val="bg1">
                    <a:lumMod val="95000"/>
                  </a:schemeClr>
                </a:solidFill>
                <a:latin typeface="Arial Black" pitchFamily="34" charset="0"/>
              </a:rPr>
              <a:t>		</a:t>
            </a:r>
            <a:r>
              <a:rPr lang="en-US" sz="3600" dirty="0">
                <a:solidFill>
                  <a:schemeClr val="bg1">
                    <a:lumMod val="95000"/>
                  </a:schemeClr>
                </a:solidFill>
                <a:latin typeface="Arial Black" pitchFamily="34" charset="0"/>
              </a:rPr>
              <a:t> </a:t>
            </a:r>
            <a:r>
              <a:rPr lang="en-US" sz="3600" dirty="0" smtClean="0">
                <a:solidFill>
                  <a:schemeClr val="bg1">
                    <a:lumMod val="95000"/>
                  </a:schemeClr>
                </a:solidFill>
                <a:latin typeface="Arial Black" pitchFamily="34" charset="0"/>
              </a:rPr>
              <a:t>         </a:t>
            </a:r>
            <a:r>
              <a:rPr lang="en-US" sz="3600" dirty="0" smtClean="0">
                <a:solidFill>
                  <a:schemeClr val="bg1">
                    <a:lumMod val="95000"/>
                  </a:schemeClr>
                </a:solidFill>
                <a:latin typeface="Arial Black" pitchFamily="34" charset="0"/>
              </a:rPr>
              <a:t>  </a:t>
            </a:r>
            <a:r>
              <a:rPr lang="en-US" sz="3600" dirty="0">
                <a:solidFill>
                  <a:schemeClr val="bg1">
                    <a:lumMod val="95000"/>
                  </a:schemeClr>
                </a:solidFill>
                <a:latin typeface="Arial Black" pitchFamily="34" charset="0"/>
              </a:rPr>
              <a:t>SYSTEM</a:t>
            </a:r>
          </a:p>
          <a:p>
            <a:r>
              <a:rPr lang="en-US" sz="3600" dirty="0">
                <a:solidFill>
                  <a:schemeClr val="bg1">
                    <a:lumMod val="95000"/>
                  </a:schemeClr>
                </a:solidFill>
                <a:latin typeface="Arial Black" pitchFamily="34" charset="0"/>
              </a:rPr>
              <a:t>			     </a:t>
            </a:r>
            <a:r>
              <a:rPr lang="en-US" sz="3600" dirty="0" smtClean="0">
                <a:solidFill>
                  <a:schemeClr val="bg1">
                    <a:lumMod val="95000"/>
                  </a:schemeClr>
                </a:solidFill>
                <a:latin typeface="Arial Black" pitchFamily="34" charset="0"/>
              </a:rPr>
              <a:t>(</a:t>
            </a:r>
            <a:endParaRPr lang="en-IN" sz="3600" dirty="0">
              <a:solidFill>
                <a:schemeClr val="bg1">
                  <a:lumMod val="95000"/>
                </a:schemeClr>
              </a:solidFill>
            </a:endParaRPr>
          </a:p>
        </p:txBody>
      </p:sp>
    </p:spTree>
    <p:extLst>
      <p:ext uri="{BB962C8B-B14F-4D97-AF65-F5344CB8AC3E}">
        <p14:creationId xmlns=""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5770" y="433880"/>
            <a:ext cx="3930884" cy="461665"/>
          </a:xfrm>
          <a:prstGeom prst="rect">
            <a:avLst/>
          </a:prstGeom>
        </p:spPr>
        <p:txBody>
          <a:bodyPr wrap="none">
            <a:spAutoFit/>
          </a:bodyPr>
          <a:lstStyle/>
          <a:p>
            <a:r>
              <a:rPr lang="en-US" sz="2400" u="sng" dirty="0">
                <a:solidFill>
                  <a:schemeClr val="accent4">
                    <a:lumMod val="40000"/>
                    <a:lumOff val="60000"/>
                  </a:schemeClr>
                </a:solidFill>
                <a:latin typeface="Arial Black" pitchFamily="34" charset="0"/>
              </a:rPr>
              <a:t>MODULES</a:t>
            </a:r>
            <a:r>
              <a:rPr lang="en-US" sz="2000" u="sng" dirty="0">
                <a:solidFill>
                  <a:schemeClr val="accent4">
                    <a:lumMod val="40000"/>
                    <a:lumOff val="60000"/>
                  </a:schemeClr>
                </a:solidFill>
                <a:latin typeface="Arial Black" pitchFamily="34" charset="0"/>
              </a:rPr>
              <a:t> </a:t>
            </a:r>
            <a:r>
              <a:rPr lang="en-US" sz="2400" u="sng" dirty="0">
                <a:solidFill>
                  <a:schemeClr val="accent4">
                    <a:lumMod val="40000"/>
                    <a:lumOff val="60000"/>
                  </a:schemeClr>
                </a:solidFill>
                <a:latin typeface="Arial Black" pitchFamily="34" charset="0"/>
              </a:rPr>
              <a:t>IDENTIFIED</a:t>
            </a:r>
            <a:endParaRPr lang="en-IN" sz="2000" dirty="0">
              <a:solidFill>
                <a:schemeClr val="accent4">
                  <a:lumMod val="40000"/>
                  <a:lumOff val="60000"/>
                </a:schemeClr>
              </a:solidFill>
            </a:endParaRPr>
          </a:p>
        </p:txBody>
      </p:sp>
      <p:sp>
        <p:nvSpPr>
          <p:cNvPr id="6" name="TextBox 5"/>
          <p:cNvSpPr txBox="1"/>
          <p:nvPr/>
        </p:nvSpPr>
        <p:spPr>
          <a:xfrm>
            <a:off x="2643174" y="1214428"/>
            <a:ext cx="5214974" cy="1200329"/>
          </a:xfrm>
          <a:prstGeom prst="rect">
            <a:avLst/>
          </a:prstGeom>
          <a:noFill/>
        </p:spPr>
        <p:txBody>
          <a:bodyPr wrap="square" rtlCol="0">
            <a:spAutoFit/>
          </a:bodyPr>
          <a:lstStyle/>
          <a:p>
            <a:r>
              <a:rPr lang="en-US" u="sng" dirty="0" smtClean="0">
                <a:solidFill>
                  <a:schemeClr val="bg1"/>
                </a:solidFill>
              </a:rPr>
              <a:t>User Module:</a:t>
            </a:r>
            <a:r>
              <a:rPr lang="en-US" u="sng" dirty="0" smtClean="0"/>
              <a:t> </a:t>
            </a:r>
            <a:r>
              <a:rPr lang="en-US" dirty="0" smtClean="0">
                <a:solidFill>
                  <a:schemeClr val="bg1"/>
                </a:solidFill>
              </a:rPr>
              <a:t>User can view information of available bus, booking ticket for bus, cancel the ticket and view     booked  ticket details.  </a:t>
            </a:r>
            <a:endParaRPr lang="en-IN" dirty="0" smtClean="0">
              <a:solidFill>
                <a:schemeClr val="bg1"/>
              </a:solidFill>
            </a:endParaRPr>
          </a:p>
          <a:p>
            <a:endParaRPr lang="en-IN" dirty="0">
              <a:solidFill>
                <a:schemeClr val="bg1"/>
              </a:solidFill>
            </a:endParaRPr>
          </a:p>
        </p:txBody>
      </p:sp>
      <p:sp>
        <p:nvSpPr>
          <p:cNvPr id="7" name="TextBox 6"/>
          <p:cNvSpPr txBox="1"/>
          <p:nvPr/>
        </p:nvSpPr>
        <p:spPr>
          <a:xfrm>
            <a:off x="2714612" y="2500312"/>
            <a:ext cx="5000660" cy="1200329"/>
          </a:xfrm>
          <a:prstGeom prst="rect">
            <a:avLst/>
          </a:prstGeom>
          <a:noFill/>
        </p:spPr>
        <p:txBody>
          <a:bodyPr wrap="square" rtlCol="0">
            <a:spAutoFit/>
          </a:bodyPr>
          <a:lstStyle/>
          <a:p>
            <a:r>
              <a:rPr lang="en-US" u="sng" dirty="0" smtClean="0">
                <a:solidFill>
                  <a:schemeClr val="bg1">
                    <a:lumMod val="95000"/>
                  </a:schemeClr>
                </a:solidFill>
              </a:rPr>
              <a:t>Admin Module</a:t>
            </a:r>
            <a:r>
              <a:rPr lang="en-US" dirty="0" smtClean="0">
                <a:solidFill>
                  <a:schemeClr val="bg1">
                    <a:lumMod val="95000"/>
                  </a:schemeClr>
                </a:solidFill>
              </a:rPr>
              <a:t>:</a:t>
            </a:r>
            <a:r>
              <a:rPr lang="en-US" dirty="0" smtClean="0"/>
              <a:t> </a:t>
            </a:r>
            <a:r>
              <a:rPr lang="en-US" dirty="0" smtClean="0">
                <a:solidFill>
                  <a:schemeClr val="bg1">
                    <a:lumMod val="95000"/>
                  </a:schemeClr>
                </a:solidFill>
              </a:rPr>
              <a:t>Admin can add a </a:t>
            </a:r>
            <a:r>
              <a:rPr lang="en-US" dirty="0" err="1" smtClean="0">
                <a:solidFill>
                  <a:schemeClr val="bg1">
                    <a:lumMod val="95000"/>
                  </a:schemeClr>
                </a:solidFill>
              </a:rPr>
              <a:t>bus,add</a:t>
            </a:r>
            <a:r>
              <a:rPr lang="en-US" dirty="0" smtClean="0">
                <a:solidFill>
                  <a:schemeClr val="bg1">
                    <a:lumMod val="95000"/>
                  </a:schemeClr>
                </a:solidFill>
              </a:rPr>
              <a:t> route ,location ,view booking list and also view feedback and enquiry.</a:t>
            </a:r>
            <a:endParaRPr lang="en-IN" dirty="0" smtClean="0">
              <a:solidFill>
                <a:schemeClr val="bg1">
                  <a:lumMod val="95000"/>
                </a:schemeClr>
              </a:solidFill>
            </a:endParaRPr>
          </a:p>
          <a:p>
            <a:endParaRPr lang="en-IN" dirty="0">
              <a:solidFill>
                <a:schemeClr val="bg1">
                  <a:lumMod val="95000"/>
                </a:schemeClr>
              </a:solidFill>
            </a:endParaRPr>
          </a:p>
        </p:txBody>
      </p:sp>
    </p:spTree>
    <p:extLst>
      <p:ext uri="{BB962C8B-B14F-4D97-AF65-F5344CB8AC3E}">
        <p14:creationId xmlns="" xmlns:p14="http://schemas.microsoft.com/office/powerpoint/2010/main" val="135449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chemeClr val="bg1">
                    <a:lumMod val="95000"/>
                  </a:schemeClr>
                </a:solidFill>
              </a:rPr>
              <a:t> </a:t>
            </a:r>
            <a:r>
              <a:rPr lang="en-US" sz="1800" dirty="0" smtClean="0">
                <a:solidFill>
                  <a:schemeClr val="bg1">
                    <a:lumMod val="95000"/>
                  </a:schemeClr>
                </a:solidFill>
              </a:rPr>
              <a:t>Functionalities of User Module:</a:t>
            </a:r>
            <a:endParaRPr lang="en-IN" sz="1800" dirty="0">
              <a:solidFill>
                <a:schemeClr val="bg1">
                  <a:lumMod val="95000"/>
                </a:schemeClr>
              </a:solidFill>
            </a:endParaRPr>
          </a:p>
        </p:txBody>
      </p:sp>
      <p:sp>
        <p:nvSpPr>
          <p:cNvPr id="5" name="TextBox 4"/>
          <p:cNvSpPr txBox="1"/>
          <p:nvPr/>
        </p:nvSpPr>
        <p:spPr>
          <a:xfrm>
            <a:off x="2214546" y="1142990"/>
            <a:ext cx="6929454" cy="4093428"/>
          </a:xfrm>
          <a:prstGeom prst="rect">
            <a:avLst/>
          </a:prstGeom>
          <a:noFill/>
        </p:spPr>
        <p:txBody>
          <a:bodyPr wrap="square" rtlCol="0">
            <a:spAutoFit/>
          </a:bodyPr>
          <a:lstStyle/>
          <a:p>
            <a:r>
              <a:rPr lang="en-US" sz="1400" b="1" u="sng" dirty="0" smtClean="0">
                <a:solidFill>
                  <a:schemeClr val="bg1">
                    <a:lumMod val="95000"/>
                  </a:schemeClr>
                </a:solidFill>
              </a:rPr>
              <a:t>User</a:t>
            </a:r>
            <a:endParaRPr lang="en-IN" sz="1400" dirty="0" smtClean="0">
              <a:solidFill>
                <a:schemeClr val="bg1">
                  <a:lumMod val="95000"/>
                </a:schemeClr>
              </a:solidFill>
            </a:endParaRPr>
          </a:p>
          <a:p>
            <a:r>
              <a:rPr lang="en-US" sz="1400" b="1" dirty="0" smtClean="0">
                <a:solidFill>
                  <a:schemeClr val="bg1">
                    <a:lumMod val="95000"/>
                  </a:schemeClr>
                </a:solidFill>
              </a:rPr>
              <a:t> </a:t>
            </a:r>
            <a:endParaRPr lang="en-IN" sz="1400" dirty="0" smtClean="0">
              <a:solidFill>
                <a:schemeClr val="bg1">
                  <a:lumMod val="95000"/>
                </a:schemeClr>
              </a:solidFill>
            </a:endParaRPr>
          </a:p>
          <a:p>
            <a:r>
              <a:rPr lang="en-US" sz="1400" b="1" dirty="0" smtClean="0">
                <a:solidFill>
                  <a:schemeClr val="bg1">
                    <a:lumMod val="95000"/>
                  </a:schemeClr>
                </a:solidFill>
              </a:rPr>
              <a:t>      •View Available Busses:</a:t>
            </a:r>
            <a:endParaRPr lang="en-IN" sz="1400" dirty="0" smtClean="0">
              <a:solidFill>
                <a:schemeClr val="bg1">
                  <a:lumMod val="95000"/>
                </a:schemeClr>
              </a:solidFill>
            </a:endParaRPr>
          </a:p>
          <a:p>
            <a:r>
              <a:rPr lang="en-US" sz="1400" dirty="0" smtClean="0">
                <a:solidFill>
                  <a:schemeClr val="bg1">
                    <a:lumMod val="95000"/>
                  </a:schemeClr>
                </a:solidFill>
              </a:rPr>
              <a:t>.       The user can  see availability of bus .</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b="1" dirty="0" smtClean="0">
                <a:solidFill>
                  <a:schemeClr val="bg1">
                    <a:lumMod val="95000"/>
                  </a:schemeClr>
                </a:solidFill>
              </a:rPr>
              <a:t>    •Booking ticket:</a:t>
            </a:r>
            <a:endParaRPr lang="en-IN" sz="1400" dirty="0" smtClean="0">
              <a:solidFill>
                <a:schemeClr val="bg1">
                  <a:lumMod val="95000"/>
                </a:schemeClr>
              </a:solidFill>
            </a:endParaRPr>
          </a:p>
          <a:p>
            <a:r>
              <a:rPr lang="en-US" sz="1400" dirty="0" smtClean="0">
                <a:solidFill>
                  <a:schemeClr val="bg1">
                    <a:lumMod val="95000"/>
                  </a:schemeClr>
                </a:solidFill>
              </a:rPr>
              <a:t>     The user can book the ticket as per as their preferences.</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b="1" dirty="0" smtClean="0">
                <a:solidFill>
                  <a:schemeClr val="bg1">
                    <a:lumMod val="95000"/>
                  </a:schemeClr>
                </a:solidFill>
              </a:rPr>
              <a:t>    •Cancel the ticket:</a:t>
            </a:r>
            <a:endParaRPr lang="en-IN" sz="1400" dirty="0" smtClean="0">
              <a:solidFill>
                <a:schemeClr val="bg1">
                  <a:lumMod val="95000"/>
                </a:schemeClr>
              </a:solidFill>
            </a:endParaRPr>
          </a:p>
          <a:p>
            <a:r>
              <a:rPr lang="en-US" sz="1400" dirty="0" smtClean="0">
                <a:solidFill>
                  <a:schemeClr val="bg1">
                    <a:lumMod val="95000"/>
                  </a:schemeClr>
                </a:solidFill>
              </a:rPr>
              <a:t>    This system will provide the facility to user to cancel the ticket</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b="1" dirty="0" smtClean="0">
                <a:solidFill>
                  <a:schemeClr val="bg1">
                    <a:lumMod val="95000"/>
                  </a:schemeClr>
                </a:solidFill>
              </a:rPr>
              <a:t>    •Give Feedback:</a:t>
            </a:r>
            <a:endParaRPr lang="en-IN" sz="1400" dirty="0" smtClean="0">
              <a:solidFill>
                <a:schemeClr val="bg1">
                  <a:lumMod val="95000"/>
                </a:schemeClr>
              </a:solidFill>
            </a:endParaRPr>
          </a:p>
          <a:p>
            <a:r>
              <a:rPr lang="en-US" sz="1400" dirty="0" smtClean="0">
                <a:solidFill>
                  <a:schemeClr val="bg1">
                    <a:lumMod val="95000"/>
                  </a:schemeClr>
                </a:solidFill>
              </a:rPr>
              <a:t>    The user will give the feedback to the admin.</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b="1" dirty="0" smtClean="0">
                <a:solidFill>
                  <a:schemeClr val="bg1">
                    <a:lumMod val="95000"/>
                  </a:schemeClr>
                </a:solidFill>
              </a:rPr>
              <a:t>   •Enquiry:</a:t>
            </a:r>
            <a:endParaRPr lang="en-IN" sz="1400" dirty="0" smtClean="0">
              <a:solidFill>
                <a:schemeClr val="bg1">
                  <a:lumMod val="95000"/>
                </a:schemeClr>
              </a:solidFill>
            </a:endParaRPr>
          </a:p>
          <a:p>
            <a:r>
              <a:rPr lang="en-US" sz="1400" dirty="0" smtClean="0">
                <a:solidFill>
                  <a:schemeClr val="bg1">
                    <a:lumMod val="95000"/>
                  </a:schemeClr>
                </a:solidFill>
              </a:rPr>
              <a:t>    The Enquiry can easily do by user.</a:t>
            </a:r>
            <a:endParaRPr lang="en-IN" sz="1400" dirty="0" smtClean="0">
              <a:solidFill>
                <a:schemeClr val="bg1">
                  <a:lumMod val="95000"/>
                </a:schemeClr>
              </a:solidFill>
            </a:endParaRPr>
          </a:p>
          <a:p>
            <a:r>
              <a:rPr lang="en-US" dirty="0" smtClean="0"/>
              <a:t> </a:t>
            </a:r>
            <a:endParaRPr lang="en-IN" dirty="0" smtClean="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chemeClr val="bg1">
                    <a:lumMod val="95000"/>
                  </a:schemeClr>
                </a:solidFill>
              </a:rPr>
              <a:t> </a:t>
            </a:r>
            <a:r>
              <a:rPr lang="en-US" sz="1800" dirty="0" smtClean="0">
                <a:solidFill>
                  <a:schemeClr val="bg1">
                    <a:lumMod val="95000"/>
                  </a:schemeClr>
                </a:solidFill>
              </a:rPr>
              <a:t>Functionalities of Admin Module:</a:t>
            </a:r>
            <a:endParaRPr lang="en-IN" sz="1800" dirty="0">
              <a:solidFill>
                <a:schemeClr val="bg1">
                  <a:lumMod val="95000"/>
                </a:schemeClr>
              </a:solidFill>
            </a:endParaRPr>
          </a:p>
        </p:txBody>
      </p:sp>
      <p:sp>
        <p:nvSpPr>
          <p:cNvPr id="5" name="TextBox 4"/>
          <p:cNvSpPr txBox="1"/>
          <p:nvPr/>
        </p:nvSpPr>
        <p:spPr>
          <a:xfrm>
            <a:off x="2214546" y="1142990"/>
            <a:ext cx="6929454" cy="3816429"/>
          </a:xfrm>
          <a:prstGeom prst="rect">
            <a:avLst/>
          </a:prstGeom>
          <a:noFill/>
        </p:spPr>
        <p:txBody>
          <a:bodyPr wrap="square" rtlCol="0">
            <a:spAutoFit/>
          </a:bodyPr>
          <a:lstStyle/>
          <a:p>
            <a:r>
              <a:rPr lang="en-US" sz="1400" b="1" u="sng" dirty="0" smtClean="0">
                <a:solidFill>
                  <a:schemeClr val="bg1">
                    <a:lumMod val="95000"/>
                  </a:schemeClr>
                </a:solidFill>
              </a:rPr>
              <a:t>Admin:</a:t>
            </a:r>
          </a:p>
          <a:p>
            <a:endParaRPr lang="en-US" sz="1400" b="1" u="sng" dirty="0" smtClean="0">
              <a:solidFill>
                <a:schemeClr val="bg1">
                  <a:lumMod val="95000"/>
                </a:schemeClr>
              </a:solidFill>
            </a:endParaRPr>
          </a:p>
          <a:p>
            <a:r>
              <a:rPr lang="en-US" sz="1400" dirty="0" smtClean="0">
                <a:solidFill>
                  <a:schemeClr val="bg1">
                    <a:lumMod val="95000"/>
                  </a:schemeClr>
                </a:solidFill>
              </a:rPr>
              <a:t>•</a:t>
            </a:r>
            <a:r>
              <a:rPr lang="en-US" sz="1400" b="1" dirty="0" smtClean="0">
                <a:solidFill>
                  <a:schemeClr val="bg1">
                    <a:lumMod val="95000"/>
                  </a:schemeClr>
                </a:solidFill>
              </a:rPr>
              <a:t> </a:t>
            </a:r>
            <a:r>
              <a:rPr lang="en-US" sz="1400" dirty="0" smtClean="0">
                <a:solidFill>
                  <a:schemeClr val="bg1">
                    <a:lumMod val="95000"/>
                  </a:schemeClr>
                </a:solidFill>
              </a:rPr>
              <a:t>In this section admin can view the details of all bus (Like total bus, total booking,  enquiry)</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dirty="0" smtClean="0">
                <a:solidFill>
                  <a:schemeClr val="bg1">
                    <a:lumMod val="95000"/>
                  </a:schemeClr>
                </a:solidFill>
              </a:rPr>
              <a:t>   </a:t>
            </a:r>
            <a:r>
              <a:rPr lang="en-US" sz="1400" b="1" dirty="0" smtClean="0">
                <a:solidFill>
                  <a:schemeClr val="bg1">
                    <a:lumMod val="95000"/>
                  </a:schemeClr>
                </a:solidFill>
              </a:rPr>
              <a:t> </a:t>
            </a:r>
            <a:r>
              <a:rPr lang="en-US" sz="1400" dirty="0" smtClean="0">
                <a:solidFill>
                  <a:schemeClr val="bg1">
                    <a:lumMod val="95000"/>
                  </a:schemeClr>
                </a:solidFill>
              </a:rPr>
              <a:t>•</a:t>
            </a:r>
            <a:r>
              <a:rPr lang="en-US" sz="1400" b="1" dirty="0" smtClean="0">
                <a:solidFill>
                  <a:schemeClr val="bg1">
                    <a:lumMod val="95000"/>
                  </a:schemeClr>
                </a:solidFill>
              </a:rPr>
              <a:t> </a:t>
            </a:r>
            <a:r>
              <a:rPr lang="en-US" sz="1400" dirty="0" smtClean="0">
                <a:solidFill>
                  <a:schemeClr val="bg1">
                    <a:lumMod val="95000"/>
                  </a:schemeClr>
                </a:solidFill>
              </a:rPr>
              <a:t>Admin can create/edit/delete bus details.</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dirty="0" smtClean="0">
                <a:solidFill>
                  <a:schemeClr val="bg1">
                    <a:lumMod val="95000"/>
                  </a:schemeClr>
                </a:solidFill>
              </a:rPr>
              <a:t>    •  The Admin can add the bus so that the user can see the available buses </a:t>
            </a:r>
            <a:endParaRPr lang="en-IN" sz="1400" dirty="0" smtClean="0">
              <a:solidFill>
                <a:schemeClr val="bg1">
                  <a:lumMod val="95000"/>
                </a:schemeClr>
              </a:solidFill>
            </a:endParaRPr>
          </a:p>
          <a:p>
            <a:r>
              <a:rPr lang="en-US" sz="1400" dirty="0" smtClean="0">
                <a:solidFill>
                  <a:schemeClr val="bg1">
                    <a:lumMod val="95000"/>
                  </a:schemeClr>
                </a:solidFill>
              </a:rPr>
              <a:t> </a:t>
            </a:r>
            <a:endParaRPr lang="en-IN" sz="1400" dirty="0" smtClean="0">
              <a:solidFill>
                <a:schemeClr val="bg1">
                  <a:lumMod val="95000"/>
                </a:schemeClr>
              </a:solidFill>
            </a:endParaRPr>
          </a:p>
          <a:p>
            <a:r>
              <a:rPr lang="en-US" sz="1400" dirty="0" smtClean="0">
                <a:solidFill>
                  <a:schemeClr val="bg1">
                    <a:lumMod val="95000"/>
                  </a:schemeClr>
                </a:solidFill>
              </a:rPr>
              <a:t>    • Admin can also edit and delete the bus.</a:t>
            </a:r>
          </a:p>
          <a:p>
            <a:endParaRPr lang="en-US" sz="1400" dirty="0" smtClean="0">
              <a:solidFill>
                <a:schemeClr val="bg1">
                  <a:lumMod val="95000"/>
                </a:schemeClr>
              </a:solidFill>
            </a:endParaRPr>
          </a:p>
          <a:p>
            <a:r>
              <a:rPr lang="en-US" sz="1400" dirty="0" smtClean="0">
                <a:solidFill>
                  <a:schemeClr val="bg1">
                    <a:lumMod val="95000"/>
                  </a:schemeClr>
                </a:solidFill>
              </a:rPr>
              <a:t>    •   Admin  can also book the details on demands.</a:t>
            </a:r>
          </a:p>
          <a:p>
            <a:endParaRPr lang="en-IN" sz="1400" dirty="0" smtClean="0"/>
          </a:p>
          <a:p>
            <a:r>
              <a:rPr lang="en-US" sz="1400" dirty="0" smtClean="0"/>
              <a:t> </a:t>
            </a:r>
            <a:endParaRPr lang="en-IN" sz="1400" dirty="0" smtClean="0"/>
          </a:p>
          <a:p>
            <a:endParaRPr lang="en-IN" sz="1200" dirty="0" smtClean="0">
              <a:solidFill>
                <a:schemeClr val="bg1">
                  <a:lumMod val="95000"/>
                </a:schemeClr>
              </a:solidFill>
            </a:endParaRPr>
          </a:p>
          <a:p>
            <a:r>
              <a:rPr lang="en-US" sz="1200" b="1" dirty="0" smtClean="0">
                <a:solidFill>
                  <a:schemeClr val="bg1">
                    <a:lumMod val="95000"/>
                  </a:schemeClr>
                </a:solidFill>
              </a:rPr>
              <a:t> </a:t>
            </a:r>
            <a:endParaRPr lang="en-IN" sz="1200" dirty="0" smtClean="0">
              <a:solidFill>
                <a:schemeClr val="bg1">
                  <a:lumMod val="95000"/>
                </a:schemeClr>
              </a:solidFill>
            </a:endParaRPr>
          </a:p>
          <a:p>
            <a:r>
              <a:rPr lang="en-US" dirty="0" smtClean="0"/>
              <a:t> </a:t>
            </a:r>
            <a:endParaRPr lang="en-IN" dirty="0" smtClean="0"/>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93879B-6041-4098-8E56-C1133A239FD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86584"/>
            <a:ext cx="9144000" cy="5039265"/>
          </a:xfrm>
          <a:prstGeom prst="rect">
            <a:avLst/>
          </a:prstGeom>
        </p:spPr>
      </p:pic>
      <p:sp>
        <p:nvSpPr>
          <p:cNvPr id="7" name="TextBox 6">
            <a:extLst>
              <a:ext uri="{FF2B5EF4-FFF2-40B4-BE49-F238E27FC236}">
                <a16:creationId xmlns:a16="http://schemas.microsoft.com/office/drawing/2014/main" xmlns="" id="{5AE7A3C9-8883-4BD3-A170-44FDF26C6C5B}"/>
              </a:ext>
            </a:extLst>
          </p:cNvPr>
          <p:cNvSpPr txBox="1"/>
          <p:nvPr/>
        </p:nvSpPr>
        <p:spPr>
          <a:xfrm>
            <a:off x="1823310" y="128470"/>
            <a:ext cx="4586176" cy="369332"/>
          </a:xfrm>
          <a:prstGeom prst="rect">
            <a:avLst/>
          </a:prstGeom>
          <a:noFill/>
        </p:spPr>
        <p:txBody>
          <a:bodyPr wrap="square">
            <a:spAutoFit/>
          </a:bodyPr>
          <a:lstStyle/>
          <a:p>
            <a:pPr>
              <a:buNone/>
            </a:pPr>
            <a:r>
              <a:rPr lang="en-US" b="1" u="sng" dirty="0">
                <a:solidFill>
                  <a:schemeClr val="accent4">
                    <a:lumMod val="40000"/>
                    <a:lumOff val="60000"/>
                  </a:schemeClr>
                </a:solidFill>
                <a:latin typeface="Arial Black" pitchFamily="34" charset="0"/>
              </a:rPr>
              <a:t>ER-Diagram</a:t>
            </a:r>
            <a:endParaRPr lang="en-US" sz="1800" b="1" dirty="0">
              <a:solidFill>
                <a:schemeClr val="accent4">
                  <a:lumMod val="40000"/>
                  <a:lumOff val="60000"/>
                </a:schemeClr>
              </a:solidFill>
              <a:latin typeface="Arial Black" pitchFamily="34" charset="0"/>
            </a:endParaRPr>
          </a:p>
        </p:txBody>
      </p:sp>
    </p:spTree>
    <p:extLst>
      <p:ext uri="{BB962C8B-B14F-4D97-AF65-F5344CB8AC3E}">
        <p14:creationId xmlns="" xmlns:p14="http://schemas.microsoft.com/office/powerpoint/2010/main" val="1633689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AE7A3C9-8883-4BD3-A170-44FDF26C6C5B}"/>
              </a:ext>
            </a:extLst>
          </p:cNvPr>
          <p:cNvSpPr txBox="1"/>
          <p:nvPr/>
        </p:nvSpPr>
        <p:spPr>
          <a:xfrm>
            <a:off x="1823310" y="128470"/>
            <a:ext cx="4586176" cy="369332"/>
          </a:xfrm>
          <a:prstGeom prst="rect">
            <a:avLst/>
          </a:prstGeom>
          <a:noFill/>
        </p:spPr>
        <p:txBody>
          <a:bodyPr wrap="square">
            <a:spAutoFit/>
          </a:bodyPr>
          <a:lstStyle/>
          <a:p>
            <a:pPr>
              <a:buNone/>
            </a:pPr>
            <a:r>
              <a:rPr lang="en-US" b="1" u="sng" dirty="0">
                <a:solidFill>
                  <a:schemeClr val="accent4">
                    <a:lumMod val="40000"/>
                    <a:lumOff val="60000"/>
                  </a:schemeClr>
                </a:solidFill>
                <a:latin typeface="Arial Black" pitchFamily="34" charset="0"/>
              </a:rPr>
              <a:t>ER-Diagram</a:t>
            </a:r>
            <a:endParaRPr lang="en-US" sz="1800" b="1" dirty="0">
              <a:solidFill>
                <a:schemeClr val="accent4">
                  <a:lumMod val="40000"/>
                  <a:lumOff val="60000"/>
                </a:schemeClr>
              </a:solidFill>
              <a:latin typeface="Arial Black" pitchFamily="34" charset="0"/>
            </a:endParaRPr>
          </a:p>
        </p:txBody>
      </p:sp>
      <p:pic>
        <p:nvPicPr>
          <p:cNvPr id="4" name="image12.jpeg"/>
          <p:cNvPicPr/>
          <p:nvPr/>
        </p:nvPicPr>
        <p:blipFill>
          <a:blip r:embed="rId2" cstate="print"/>
          <a:stretch>
            <a:fillRect/>
          </a:stretch>
        </p:blipFill>
        <p:spPr>
          <a:xfrm>
            <a:off x="2714612" y="857238"/>
            <a:ext cx="5929322" cy="3709358"/>
          </a:xfrm>
          <a:prstGeom prst="rect">
            <a:avLst/>
          </a:prstGeom>
        </p:spPr>
      </p:pic>
    </p:spTree>
    <p:extLst>
      <p:ext uri="{BB962C8B-B14F-4D97-AF65-F5344CB8AC3E}">
        <p14:creationId xmlns="" xmlns:p14="http://schemas.microsoft.com/office/powerpoint/2010/main" val="163368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8720" y="128470"/>
            <a:ext cx="6871725" cy="5062924"/>
          </a:xfrm>
          <a:prstGeom prst="rect">
            <a:avLst/>
          </a:prstGeom>
        </p:spPr>
        <p:txBody>
          <a:bodyPr wrap="square">
            <a:spAutoFit/>
          </a:bodyPr>
          <a:lstStyle/>
          <a:p>
            <a:pPr>
              <a:buNone/>
            </a:pPr>
            <a:r>
              <a:rPr lang="en-US" sz="2800" b="1" dirty="0">
                <a:solidFill>
                  <a:srgbClr val="FF0000"/>
                </a:solidFill>
                <a:latin typeface="Arial Black" pitchFamily="34" charset="0"/>
              </a:rPr>
              <a:t> </a:t>
            </a:r>
            <a:r>
              <a:rPr lang="en-US" sz="2400" b="1" u="sng" dirty="0">
                <a:solidFill>
                  <a:schemeClr val="accent4">
                    <a:lumMod val="40000"/>
                    <a:lumOff val="60000"/>
                  </a:schemeClr>
                </a:solidFill>
                <a:latin typeface="Arial Black" pitchFamily="34" charset="0"/>
              </a:rPr>
              <a:t>USE CASE DIAGRAM</a:t>
            </a:r>
            <a:endParaRPr lang="en-US" sz="2400" b="1" dirty="0">
              <a:solidFill>
                <a:schemeClr val="accent4">
                  <a:lumMod val="40000"/>
                  <a:lumOff val="60000"/>
                </a:schemeClr>
              </a:solidFill>
              <a:latin typeface="Arial Black" pitchFamily="34" charset="0"/>
            </a:endParaRPr>
          </a:p>
          <a:p>
            <a:pPr>
              <a:buNone/>
            </a:pPr>
            <a:r>
              <a:rPr lang="en-US" b="1" dirty="0">
                <a:solidFill>
                  <a:schemeClr val="accent4">
                    <a:lumMod val="40000"/>
                    <a:lumOff val="60000"/>
                  </a:schemeClr>
                </a:solidFill>
                <a:latin typeface="Centaur" panose="02030504050205020304" pitchFamily="18" charset="0"/>
              </a:rPr>
              <a:t> </a:t>
            </a:r>
            <a:endParaRPr lang="en-US" sz="1600" b="1" dirty="0">
              <a:solidFill>
                <a:schemeClr val="accent4">
                  <a:lumMod val="40000"/>
                  <a:lumOff val="60000"/>
                </a:schemeClr>
              </a:solidFill>
              <a:latin typeface="Centaur" panose="02030504050205020304" pitchFamily="18" charset="0"/>
            </a:endParaRPr>
          </a:p>
          <a:p>
            <a:pPr algn="just"/>
            <a:r>
              <a:rPr lang="en-US" sz="2300" dirty="0">
                <a:solidFill>
                  <a:schemeClr val="bg1"/>
                </a:solidFill>
                <a:latin typeface="Centaur" panose="02030504050205020304" pitchFamily="18" charset="0"/>
              </a:rPr>
              <a:t>“A use case is a description of a system’ behavior as it responds to a request that originates from outside of that system (the user).”</a:t>
            </a:r>
          </a:p>
          <a:p>
            <a:pPr algn="just">
              <a:buNone/>
            </a:pPr>
            <a:endParaRPr lang="en-US" sz="2300" dirty="0">
              <a:solidFill>
                <a:schemeClr val="bg1"/>
              </a:solidFill>
              <a:latin typeface="Centaur" panose="02030504050205020304" pitchFamily="18" charset="0"/>
            </a:endParaRPr>
          </a:p>
          <a:p>
            <a:pPr algn="just"/>
            <a:r>
              <a:rPr lang="en-US" sz="2300" dirty="0">
                <a:solidFill>
                  <a:schemeClr val="bg1"/>
                </a:solidFill>
                <a:latin typeface="Centaur" panose="02030504050205020304" pitchFamily="18" charset="0"/>
              </a:rPr>
              <a:t>In other words a use case describes “who” can do “what” with the system in question. The use case technique is used to capture a system’s behavioral requirements by detailing scenario-driven threads through the functional requirements. The use cases describe the system from the user’s point of view! A use case is a standard set by, among other, UML 2.0. It is a non-technical description of the behavior of the system.</a:t>
            </a:r>
          </a:p>
          <a:p>
            <a:pPr lvl="0" algn="just"/>
            <a:endParaRPr lang="en-IN" sz="2400" dirty="0">
              <a:solidFill>
                <a:schemeClr val="accent4">
                  <a:lumMod val="40000"/>
                  <a:lumOff val="60000"/>
                </a:schemeClr>
              </a:solidFill>
              <a:latin typeface="Centaur" panose="02030504050205020304" pitchFamily="18" charset="0"/>
            </a:endParaRPr>
          </a:p>
        </p:txBody>
      </p:sp>
    </p:spTree>
    <p:extLst>
      <p:ext uri="{BB962C8B-B14F-4D97-AF65-F5344CB8AC3E}">
        <p14:creationId xmlns="" xmlns:p14="http://schemas.microsoft.com/office/powerpoint/2010/main" val="254968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8720" y="-10945"/>
            <a:ext cx="5650085" cy="707886"/>
          </a:xfrm>
          <a:prstGeom prst="rect">
            <a:avLst/>
          </a:prstGeom>
        </p:spPr>
        <p:txBody>
          <a:bodyPr wrap="square">
            <a:spAutoFit/>
          </a:bodyPr>
          <a:lstStyle/>
          <a:p>
            <a:pPr algn="ctr"/>
            <a:r>
              <a:rPr lang="en-US" sz="2000" b="1" dirty="0">
                <a:solidFill>
                  <a:srgbClr val="5EEC3C"/>
                </a:solidFill>
                <a:latin typeface="Arial Black" pitchFamily="34" charset="0"/>
              </a:rPr>
              <a:t>      </a:t>
            </a:r>
            <a:r>
              <a:rPr lang="en-US" sz="2000" b="1" dirty="0">
                <a:solidFill>
                  <a:schemeClr val="accent4">
                    <a:lumMod val="40000"/>
                    <a:lumOff val="60000"/>
                  </a:schemeClr>
                </a:solidFill>
                <a:latin typeface="Arial Black" pitchFamily="34" charset="0"/>
              </a:rPr>
              <a:t>USE CASE DIAGRAM FOR                	</a:t>
            </a:r>
            <a:r>
              <a:rPr lang="en-US" sz="2000" b="1" dirty="0" smtClean="0">
                <a:solidFill>
                  <a:schemeClr val="accent4">
                    <a:lumMod val="40000"/>
                    <a:lumOff val="60000"/>
                  </a:schemeClr>
                </a:solidFill>
                <a:latin typeface="Arial Black" pitchFamily="34" charset="0"/>
              </a:rPr>
              <a:t> </a:t>
            </a:r>
            <a:r>
              <a:rPr lang="en-US" sz="2000" b="1" dirty="0">
                <a:solidFill>
                  <a:schemeClr val="accent4">
                    <a:lumMod val="40000"/>
                    <a:lumOff val="60000"/>
                  </a:schemeClr>
                </a:solidFill>
                <a:latin typeface="Arial Black" pitchFamily="34" charset="0"/>
              </a:rPr>
              <a:t>USER</a:t>
            </a:r>
            <a:endParaRPr lang="en-IN" sz="2000" dirty="0">
              <a:solidFill>
                <a:schemeClr val="accent4">
                  <a:lumMod val="40000"/>
                  <a:lumOff val="60000"/>
                </a:schemeClr>
              </a:solidFill>
            </a:endParaRPr>
          </a:p>
        </p:txBody>
      </p:sp>
      <p:pic>
        <p:nvPicPr>
          <p:cNvPr id="6" name="image10.jpeg"/>
          <p:cNvPicPr/>
          <p:nvPr/>
        </p:nvPicPr>
        <p:blipFill>
          <a:blip r:embed="rId2" cstate="print"/>
          <a:stretch>
            <a:fillRect/>
          </a:stretch>
        </p:blipFill>
        <p:spPr>
          <a:xfrm>
            <a:off x="2786050" y="857238"/>
            <a:ext cx="3868923" cy="3459192"/>
          </a:xfrm>
          <a:prstGeom prst="rect">
            <a:avLst/>
          </a:prstGeom>
        </p:spPr>
      </p:pic>
    </p:spTree>
    <p:extLst>
      <p:ext uri="{BB962C8B-B14F-4D97-AF65-F5344CB8AC3E}">
        <p14:creationId xmlns="" xmlns:p14="http://schemas.microsoft.com/office/powerpoint/2010/main" val="194991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6835" y="128470"/>
            <a:ext cx="5344675" cy="707886"/>
          </a:xfrm>
          <a:prstGeom prst="rect">
            <a:avLst/>
          </a:prstGeom>
        </p:spPr>
        <p:txBody>
          <a:bodyPr wrap="square">
            <a:spAutoFit/>
          </a:bodyPr>
          <a:lstStyle/>
          <a:p>
            <a:pPr algn="ctr"/>
            <a:r>
              <a:rPr lang="en-US" sz="2000" b="1" dirty="0">
                <a:solidFill>
                  <a:schemeClr val="accent4">
                    <a:lumMod val="40000"/>
                    <a:lumOff val="60000"/>
                  </a:schemeClr>
                </a:solidFill>
                <a:latin typeface="Arial Black" pitchFamily="34" charset="0"/>
              </a:rPr>
              <a:t>USE CASE DIAGRAM FOR </a:t>
            </a:r>
            <a:r>
              <a:rPr lang="en-US" sz="2000" b="1" dirty="0" smtClean="0">
                <a:solidFill>
                  <a:schemeClr val="accent4">
                    <a:lumMod val="40000"/>
                    <a:lumOff val="60000"/>
                  </a:schemeClr>
                </a:solidFill>
                <a:latin typeface="Arial Black" pitchFamily="34" charset="0"/>
              </a:rPr>
              <a:t>GUESTUSE</a:t>
            </a:r>
          </a:p>
          <a:p>
            <a:pPr algn="ctr"/>
            <a:r>
              <a:rPr lang="en-US" sz="2000" b="1" dirty="0" smtClean="0">
                <a:solidFill>
                  <a:schemeClr val="accent4">
                    <a:lumMod val="40000"/>
                    <a:lumOff val="60000"/>
                  </a:schemeClr>
                </a:solidFill>
                <a:latin typeface="Arial Black" pitchFamily="34" charset="0"/>
              </a:rPr>
              <a:t>ADMIN</a:t>
            </a:r>
            <a:endParaRPr lang="en-IN" sz="2000" dirty="0">
              <a:solidFill>
                <a:schemeClr val="accent4">
                  <a:lumMod val="40000"/>
                  <a:lumOff val="60000"/>
                </a:schemeClr>
              </a:solidFill>
              <a:latin typeface="Arial Black" pitchFamily="34" charset="0"/>
            </a:endParaRPr>
          </a:p>
        </p:txBody>
      </p:sp>
      <p:pic>
        <p:nvPicPr>
          <p:cNvPr id="6" name="image11.png"/>
          <p:cNvPicPr/>
          <p:nvPr/>
        </p:nvPicPr>
        <p:blipFill>
          <a:blip r:embed="rId2" cstate="print"/>
          <a:stretch>
            <a:fillRect/>
          </a:stretch>
        </p:blipFill>
        <p:spPr>
          <a:xfrm>
            <a:off x="2550004" y="803335"/>
            <a:ext cx="4043991" cy="3536830"/>
          </a:xfrm>
          <a:prstGeom prst="rect">
            <a:avLst/>
          </a:prstGeom>
        </p:spPr>
      </p:pic>
    </p:spTree>
    <p:extLst>
      <p:ext uri="{BB962C8B-B14F-4D97-AF65-F5344CB8AC3E}">
        <p14:creationId xmlns="" xmlns:p14="http://schemas.microsoft.com/office/powerpoint/2010/main" val="92075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5770" y="128470"/>
            <a:ext cx="3539815" cy="461665"/>
          </a:xfrm>
          <a:prstGeom prst="rect">
            <a:avLst/>
          </a:prstGeom>
        </p:spPr>
        <p:txBody>
          <a:bodyPr wrap="none">
            <a:spAutoFit/>
          </a:bodyPr>
          <a:lstStyle/>
          <a:p>
            <a:r>
              <a:rPr lang="en-US" sz="2400" u="sng" dirty="0">
                <a:solidFill>
                  <a:schemeClr val="accent4">
                    <a:lumMod val="40000"/>
                    <a:lumOff val="60000"/>
                  </a:schemeClr>
                </a:solidFill>
                <a:latin typeface="Arial Black" pitchFamily="34" charset="0"/>
              </a:rPr>
              <a:t>ACTIVITY DIAGRAM</a:t>
            </a:r>
            <a:endParaRPr lang="en-IN" sz="2400" dirty="0">
              <a:solidFill>
                <a:schemeClr val="accent4">
                  <a:lumMod val="40000"/>
                  <a:lumOff val="60000"/>
                </a:schemeClr>
              </a:solidFill>
            </a:endParaRPr>
          </a:p>
        </p:txBody>
      </p:sp>
      <p:pic>
        <p:nvPicPr>
          <p:cNvPr id="5" name="image4.png"/>
          <p:cNvPicPr>
            <a:picLocks noGrp="1"/>
          </p:cNvPicPr>
          <p:nvPr>
            <p:ph idx="1"/>
          </p:nvPr>
        </p:nvPicPr>
        <p:blipFill>
          <a:blip r:embed="rId2" cstate="print"/>
          <a:stretch>
            <a:fillRect/>
          </a:stretch>
        </p:blipFill>
        <p:spPr>
          <a:xfrm>
            <a:off x="3197655" y="739289"/>
            <a:ext cx="4428445" cy="4275741"/>
          </a:xfrm>
          <a:prstGeom prst="rect">
            <a:avLst/>
          </a:prstGeom>
        </p:spPr>
      </p:pic>
    </p:spTree>
    <p:extLst>
      <p:ext uri="{BB962C8B-B14F-4D97-AF65-F5344CB8AC3E}">
        <p14:creationId xmlns="" xmlns:p14="http://schemas.microsoft.com/office/powerpoint/2010/main" val="146720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5031" y="128470"/>
            <a:ext cx="1712328" cy="584775"/>
          </a:xfrm>
          <a:prstGeom prst="rect">
            <a:avLst/>
          </a:prstGeom>
        </p:spPr>
        <p:txBody>
          <a:bodyPr wrap="none">
            <a:spAutoFit/>
          </a:bodyPr>
          <a:lstStyle/>
          <a:p>
            <a:pPr algn="ctr"/>
            <a:r>
              <a:rPr lang="en-US" sz="3200" dirty="0">
                <a:solidFill>
                  <a:schemeClr val="accent4">
                    <a:lumMod val="40000"/>
                    <a:lumOff val="60000"/>
                  </a:schemeClr>
                </a:solidFill>
                <a:latin typeface="Arial Black" pitchFamily="34" charset="0"/>
              </a:rPr>
              <a:t>Design</a:t>
            </a:r>
            <a:endParaRPr lang="en-IN" sz="3200" dirty="0">
              <a:solidFill>
                <a:schemeClr val="accent4">
                  <a:lumMod val="40000"/>
                  <a:lumOff val="60000"/>
                </a:schemeClr>
              </a:solidFill>
            </a:endParaRPr>
          </a:p>
        </p:txBody>
      </p:sp>
      <p:sp>
        <p:nvSpPr>
          <p:cNvPr id="5" name="Rectangle 4"/>
          <p:cNvSpPr/>
          <p:nvPr/>
        </p:nvSpPr>
        <p:spPr>
          <a:xfrm>
            <a:off x="2285999" y="863590"/>
            <a:ext cx="6714445" cy="2677656"/>
          </a:xfrm>
          <a:prstGeom prst="rect">
            <a:avLst/>
          </a:prstGeom>
        </p:spPr>
        <p:txBody>
          <a:bodyPr wrap="square">
            <a:spAutoFit/>
          </a:bodyPr>
          <a:lstStyle/>
          <a:p>
            <a:pPr lvl="0" algn="just"/>
            <a:r>
              <a:rPr lang="en-US" sz="2400" dirty="0">
                <a:solidFill>
                  <a:schemeClr val="bg1"/>
                </a:solidFill>
                <a:latin typeface="Centaur" panose="02030504050205020304" pitchFamily="18" charset="0"/>
              </a:rPr>
              <a:t>Using SRS(software requirements specification) as input, system design is done. System design included designing of software and hardware i.e. functionality of hardware and software is separated-out. After separation design of software modules is done. The design process translates requirements into representation of the software that can be assessed for quality before generation of code begins.</a:t>
            </a:r>
          </a:p>
        </p:txBody>
      </p:sp>
    </p:spTree>
    <p:extLst>
      <p:ext uri="{BB962C8B-B14F-4D97-AF65-F5344CB8AC3E}">
        <p14:creationId xmlns="" xmlns:p14="http://schemas.microsoft.com/office/powerpoint/2010/main" val="404374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98D65873-8D11-4748-A16C-2DFA61C322D5}"/>
              </a:ext>
            </a:extLst>
          </p:cNvPr>
          <p:cNvSpPr txBox="1"/>
          <p:nvPr/>
        </p:nvSpPr>
        <p:spPr>
          <a:xfrm>
            <a:off x="143555" y="7272"/>
            <a:ext cx="8856889" cy="997709"/>
          </a:xfrm>
          <a:prstGeom prst="rect">
            <a:avLst/>
          </a:prstGeom>
          <a:noFill/>
        </p:spPr>
        <p:txBody>
          <a:bodyPr wrap="square">
            <a:spAutoFit/>
          </a:bodyPr>
          <a:lstStyle/>
          <a:p>
            <a:pPr marL="857250" marR="1294765" algn="ctr">
              <a:spcBef>
                <a:spcPts val="445"/>
              </a:spcBef>
            </a:pPr>
            <a:r>
              <a:rPr lang="en-US" sz="2400" b="1" dirty="0" smtClean="0">
                <a:effectLst/>
                <a:latin typeface="Times New Roman" panose="02020603050405020304" pitchFamily="18" charset="0"/>
                <a:ea typeface="Times New Roman" panose="02020603050405020304" pitchFamily="18" charset="0"/>
              </a:rPr>
              <a:t>“</a:t>
            </a:r>
            <a:r>
              <a:rPr lang="en-US" sz="2800" b="1" dirty="0" smtClean="0">
                <a:latin typeface="Times New Roman" panose="02020603050405020304" pitchFamily="18" charset="0"/>
                <a:ea typeface="Times New Roman" panose="02020603050405020304" pitchFamily="18" charset="0"/>
              </a:rPr>
              <a:t>E-BU</a:t>
            </a:r>
            <a:r>
              <a:rPr lang="en-US" sz="2800" b="1" u="none" strike="noStrike" dirty="0" smtClean="0">
                <a:effectLst/>
                <a:latin typeface="Times New Roman" panose="02020603050405020304" pitchFamily="18" charset="0"/>
                <a:ea typeface="Times New Roman" panose="02020603050405020304" pitchFamily="18" charset="0"/>
              </a:rPr>
              <a:t> </a:t>
            </a:r>
            <a:r>
              <a:rPr lang="en-US" sz="2800" b="1" u="none" strike="noStrike" dirty="0">
                <a:effectLst/>
                <a:latin typeface="Times New Roman" panose="02020603050405020304" pitchFamily="18" charset="0"/>
                <a:ea typeface="Times New Roman" panose="02020603050405020304" pitchFamily="18" charset="0"/>
              </a:rPr>
              <a:t>Reservation System</a:t>
            </a:r>
            <a:r>
              <a:rPr lang="en-US" sz="2400" b="1" dirty="0">
                <a:effectLst/>
                <a:latin typeface="Times New Roman" panose="02020603050405020304" pitchFamily="18" charset="0"/>
                <a:ea typeface="Times New Roman" panose="02020603050405020304" pitchFamily="18" charset="0"/>
              </a:rPr>
              <a:t>”</a:t>
            </a:r>
            <a:endParaRPr lang="en-IN" sz="2400" b="1" dirty="0">
              <a:effectLst/>
              <a:latin typeface="Times New Roman" panose="02020603050405020304" pitchFamily="18" charset="0"/>
              <a:ea typeface="Times New Roman" panose="02020603050405020304" pitchFamily="18" charset="0"/>
            </a:endParaRPr>
          </a:p>
          <a:p>
            <a:pPr marL="857250" marR="1301115" algn="ctr">
              <a:spcBef>
                <a:spcPts val="1265"/>
              </a:spcBef>
              <a:spcAft>
                <a:spcPts val="0"/>
              </a:spcAft>
            </a:pPr>
            <a:r>
              <a:rPr lang="en-US" sz="2000" b="1" dirty="0">
                <a:effectLst/>
                <a:latin typeface="Times New Roman" panose="02020603050405020304" pitchFamily="18" charset="0"/>
                <a:ea typeface="Times New Roman" panose="02020603050405020304" pitchFamily="18" charset="0"/>
              </a:rPr>
              <a:t>A</a:t>
            </a:r>
            <a:r>
              <a:rPr lang="en-US" sz="2000" b="1" spc="-1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Project</a:t>
            </a:r>
            <a:r>
              <a:rPr lang="en-US" sz="2000" b="1" spc="-1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submitted</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to</a:t>
            </a:r>
            <a:endParaRPr lang="en-IN" dirty="0">
              <a:effectLst/>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xmlns="" id="{B3FEC649-F18E-459B-9B2A-4E5AE678E872}"/>
              </a:ext>
            </a:extLst>
          </p:cNvPr>
          <p:cNvSpPr txBox="1"/>
          <p:nvPr/>
        </p:nvSpPr>
        <p:spPr>
          <a:xfrm>
            <a:off x="2714613" y="1857370"/>
            <a:ext cx="4286280" cy="400110"/>
          </a:xfrm>
          <a:prstGeom prst="rect">
            <a:avLst/>
          </a:prstGeom>
          <a:noFill/>
        </p:spPr>
        <p:txBody>
          <a:bodyPr wrap="square">
            <a:spAutoFit/>
          </a:bodyPr>
          <a:lstStyle/>
          <a:p>
            <a:pPr marL="857250" marR="1300480" algn="ctr">
              <a:spcBef>
                <a:spcPts val="910"/>
              </a:spcBef>
              <a:spcAft>
                <a:spcPts val="0"/>
              </a:spcAft>
            </a:pPr>
            <a:r>
              <a:rPr lang="en-US" sz="2000" b="1" dirty="0" smtClean="0">
                <a:solidFill>
                  <a:schemeClr val="bg1"/>
                </a:solidFill>
                <a:effectLst/>
                <a:latin typeface="Times New Roman" panose="02020603050405020304" pitchFamily="18" charset="0"/>
                <a:ea typeface="Times New Roman" panose="02020603050405020304" pitchFamily="18" charset="0"/>
              </a:rPr>
              <a:t>IACSD</a:t>
            </a:r>
            <a:endParaRPr lang="en-IN" sz="2000" b="1" dirty="0">
              <a:solidFill>
                <a:schemeClr val="bg1"/>
              </a:solidFill>
              <a:effectLst/>
              <a:latin typeface="Times New Roman" panose="02020603050405020304" pitchFamily="18" charset="0"/>
              <a:ea typeface="Times New Roman" panose="02020603050405020304" pitchFamily="18" charset="0"/>
            </a:endParaRPr>
          </a:p>
        </p:txBody>
      </p:sp>
      <p:sp>
        <p:nvSpPr>
          <p:cNvPr id="7" name="TextBox 6"/>
          <p:cNvSpPr txBox="1"/>
          <p:nvPr/>
        </p:nvSpPr>
        <p:spPr>
          <a:xfrm>
            <a:off x="4714876" y="3071816"/>
            <a:ext cx="4143404" cy="646331"/>
          </a:xfrm>
          <a:prstGeom prst="rect">
            <a:avLst/>
          </a:prstGeom>
          <a:noFill/>
        </p:spPr>
        <p:txBody>
          <a:bodyPr wrap="square" rtlCol="0">
            <a:spAutoFit/>
          </a:bodyPr>
          <a:lstStyle/>
          <a:p>
            <a:endParaRPr lang="en-US" dirty="0" smtClean="0"/>
          </a:p>
          <a:p>
            <a:r>
              <a:rPr lang="en-US" dirty="0" smtClean="0">
                <a:solidFill>
                  <a:schemeClr val="bg1"/>
                </a:solidFill>
              </a:rPr>
              <a:t>Submitted by:</a:t>
            </a:r>
            <a:endParaRPr lang="en-IN" dirty="0">
              <a:solidFill>
                <a:schemeClr val="bg1"/>
              </a:solidFill>
            </a:endParaRPr>
          </a:p>
        </p:txBody>
      </p:sp>
      <p:sp>
        <p:nvSpPr>
          <p:cNvPr id="8" name="TextBox 7"/>
          <p:cNvSpPr txBox="1"/>
          <p:nvPr/>
        </p:nvSpPr>
        <p:spPr>
          <a:xfrm>
            <a:off x="4714876" y="3857634"/>
            <a:ext cx="4143404" cy="646331"/>
          </a:xfrm>
          <a:prstGeom prst="rect">
            <a:avLst/>
          </a:prstGeom>
          <a:noFill/>
        </p:spPr>
        <p:txBody>
          <a:bodyPr wrap="square" rtlCol="0">
            <a:spAutoFit/>
          </a:bodyPr>
          <a:lstStyle/>
          <a:p>
            <a:r>
              <a:rPr lang="en-US" dirty="0" smtClean="0">
                <a:solidFill>
                  <a:schemeClr val="bg1"/>
                </a:solidFill>
              </a:rPr>
              <a:t>Group 11:  </a:t>
            </a:r>
            <a:r>
              <a:rPr lang="en-US" dirty="0" err="1" smtClean="0">
                <a:solidFill>
                  <a:schemeClr val="bg1"/>
                </a:solidFill>
              </a:rPr>
              <a:t>Ananya</a:t>
            </a:r>
            <a:r>
              <a:rPr lang="en-US" dirty="0" smtClean="0">
                <a:solidFill>
                  <a:schemeClr val="bg1"/>
                </a:solidFill>
              </a:rPr>
              <a:t> </a:t>
            </a:r>
            <a:r>
              <a:rPr lang="en-US" dirty="0" smtClean="0">
                <a:solidFill>
                  <a:schemeClr val="bg1"/>
                </a:solidFill>
              </a:rPr>
              <a:t>J</a:t>
            </a:r>
            <a:r>
              <a:rPr lang="en-US" dirty="0" smtClean="0">
                <a:solidFill>
                  <a:schemeClr val="bg1"/>
                </a:solidFill>
              </a:rPr>
              <a:t>ain (219020)</a:t>
            </a:r>
          </a:p>
          <a:p>
            <a:r>
              <a:rPr lang="en-US" dirty="0" smtClean="0">
                <a:solidFill>
                  <a:schemeClr val="bg1"/>
                </a:solidFill>
              </a:rPr>
              <a:t> </a:t>
            </a:r>
            <a:r>
              <a:rPr lang="en-US" dirty="0" smtClean="0">
                <a:solidFill>
                  <a:schemeClr val="bg1"/>
                </a:solidFill>
              </a:rPr>
              <a:t>                  </a:t>
            </a:r>
            <a:r>
              <a:rPr lang="en-US" dirty="0" err="1" smtClean="0">
                <a:solidFill>
                  <a:schemeClr val="bg1"/>
                </a:solidFill>
              </a:rPr>
              <a:t>Ashish</a:t>
            </a:r>
            <a:r>
              <a:rPr lang="en-US" dirty="0" smtClean="0">
                <a:solidFill>
                  <a:schemeClr val="bg1"/>
                </a:solidFill>
              </a:rPr>
              <a:t> </a:t>
            </a:r>
            <a:r>
              <a:rPr lang="en-US" dirty="0" err="1" smtClean="0">
                <a:solidFill>
                  <a:schemeClr val="bg1"/>
                </a:solidFill>
              </a:rPr>
              <a:t>Thube</a:t>
            </a:r>
            <a:r>
              <a:rPr lang="en-US" dirty="0" smtClean="0">
                <a:solidFill>
                  <a:schemeClr val="bg1"/>
                </a:solidFill>
              </a:rPr>
              <a:t>(219033)</a:t>
            </a:r>
            <a:endParaRPr lang="en-IN" dirty="0">
              <a:solidFill>
                <a:schemeClr val="bg1"/>
              </a:solidFill>
            </a:endParaRPr>
          </a:p>
        </p:txBody>
      </p:sp>
      <p:sp>
        <p:nvSpPr>
          <p:cNvPr id="10" name="TextBox 9"/>
          <p:cNvSpPr txBox="1"/>
          <p:nvPr/>
        </p:nvSpPr>
        <p:spPr>
          <a:xfrm>
            <a:off x="500034" y="2857502"/>
            <a:ext cx="3071834" cy="646331"/>
          </a:xfrm>
          <a:prstGeom prst="rect">
            <a:avLst/>
          </a:prstGeom>
          <a:noFill/>
        </p:spPr>
        <p:txBody>
          <a:bodyPr wrap="square" rtlCol="0">
            <a:spAutoFit/>
          </a:bodyPr>
          <a:lstStyle/>
          <a:p>
            <a:r>
              <a:rPr lang="en-US" dirty="0" smtClean="0">
                <a:solidFill>
                  <a:schemeClr val="bg1"/>
                </a:solidFill>
              </a:rPr>
              <a:t>Project  External Mentor:  Mr. </a:t>
            </a:r>
            <a:r>
              <a:rPr lang="en-US" dirty="0" err="1" smtClean="0">
                <a:solidFill>
                  <a:schemeClr val="bg1"/>
                </a:solidFill>
              </a:rPr>
              <a:t>Chetan</a:t>
            </a:r>
            <a:r>
              <a:rPr lang="en-US" dirty="0" smtClean="0">
                <a:solidFill>
                  <a:schemeClr val="bg1"/>
                </a:solidFill>
              </a:rPr>
              <a:t> </a:t>
            </a:r>
            <a:r>
              <a:rPr lang="en-US" dirty="0" err="1" smtClean="0">
                <a:solidFill>
                  <a:schemeClr val="bg1"/>
                </a:solidFill>
              </a:rPr>
              <a:t>Pardeshi</a:t>
            </a:r>
            <a:r>
              <a:rPr lang="en-US" dirty="0" smtClean="0"/>
              <a:t>:</a:t>
            </a:r>
            <a:endParaRPr lang="en-IN" dirty="0"/>
          </a:p>
        </p:txBody>
      </p:sp>
      <p:sp>
        <p:nvSpPr>
          <p:cNvPr id="12" name="TextBox 11"/>
          <p:cNvSpPr txBox="1"/>
          <p:nvPr/>
        </p:nvSpPr>
        <p:spPr>
          <a:xfrm>
            <a:off x="642910" y="4000510"/>
            <a:ext cx="2714644" cy="923330"/>
          </a:xfrm>
          <a:prstGeom prst="rect">
            <a:avLst/>
          </a:prstGeom>
          <a:noFill/>
        </p:spPr>
        <p:txBody>
          <a:bodyPr wrap="square" rtlCol="0">
            <a:spAutoFit/>
          </a:bodyPr>
          <a:lstStyle/>
          <a:p>
            <a:r>
              <a:rPr lang="en-US" dirty="0" smtClean="0">
                <a:solidFill>
                  <a:schemeClr val="bg1"/>
                </a:solidFill>
              </a:rPr>
              <a:t>Project  </a:t>
            </a:r>
            <a:r>
              <a:rPr lang="en-US" dirty="0" smtClean="0">
                <a:solidFill>
                  <a:schemeClr val="bg1"/>
                </a:solidFill>
              </a:rPr>
              <a:t>Internal Mentor  Mrs. </a:t>
            </a:r>
            <a:r>
              <a:rPr lang="en-US" dirty="0" err="1" smtClean="0">
                <a:solidFill>
                  <a:schemeClr val="bg1"/>
                </a:solidFill>
              </a:rPr>
              <a:t>Sneha</a:t>
            </a:r>
            <a:r>
              <a:rPr lang="en-US" dirty="0" smtClean="0">
                <a:solidFill>
                  <a:schemeClr val="bg1"/>
                </a:solidFill>
              </a:rPr>
              <a:t>  </a:t>
            </a:r>
            <a:r>
              <a:rPr lang="en-US" dirty="0" err="1" smtClean="0">
                <a:solidFill>
                  <a:schemeClr val="bg1"/>
                </a:solidFill>
              </a:rPr>
              <a:t>Sapkal</a:t>
            </a:r>
            <a:endParaRPr lang="en-IN" dirty="0" smtClean="0"/>
          </a:p>
          <a:p>
            <a:endParaRPr lang="en-IN" dirty="0"/>
          </a:p>
        </p:txBody>
      </p:sp>
      <p:pic>
        <p:nvPicPr>
          <p:cNvPr id="16386" name="Picture 2"/>
          <p:cNvPicPr>
            <a:picLocks noChangeAspect="1" noChangeArrowheads="1"/>
          </p:cNvPicPr>
          <p:nvPr/>
        </p:nvPicPr>
        <p:blipFill>
          <a:blip r:embed="rId2"/>
          <a:srcRect/>
          <a:stretch>
            <a:fillRect/>
          </a:stretch>
        </p:blipFill>
        <p:spPr bwMode="auto">
          <a:xfrm>
            <a:off x="1357290" y="1571618"/>
            <a:ext cx="1143008" cy="962025"/>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6000760" y="1571618"/>
            <a:ext cx="2101118" cy="857256"/>
          </a:xfrm>
          <a:prstGeom prst="rect">
            <a:avLst/>
          </a:prstGeom>
          <a:noFill/>
          <a:ln w="9525">
            <a:noFill/>
            <a:miter lim="800000"/>
            <a:headEnd/>
            <a:tailEnd/>
          </a:ln>
          <a:effectLst/>
        </p:spPr>
      </p:pic>
    </p:spTree>
    <p:extLst>
      <p:ext uri="{BB962C8B-B14F-4D97-AF65-F5344CB8AC3E}">
        <p14:creationId xmlns="" xmlns:p14="http://schemas.microsoft.com/office/powerpoint/2010/main" val="398754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180" y="433880"/>
            <a:ext cx="2569165" cy="461665"/>
          </a:xfrm>
          <a:prstGeom prst="rect">
            <a:avLst/>
          </a:prstGeom>
        </p:spPr>
        <p:txBody>
          <a:bodyPr wrap="none">
            <a:spAutoFit/>
          </a:bodyPr>
          <a:lstStyle/>
          <a:p>
            <a:r>
              <a:rPr lang="en-US" sz="2400" dirty="0">
                <a:solidFill>
                  <a:schemeClr val="accent4">
                    <a:lumMod val="40000"/>
                    <a:lumOff val="60000"/>
                  </a:schemeClr>
                </a:solidFill>
                <a:latin typeface="Arial Black" pitchFamily="34" charset="0"/>
              </a:rPr>
              <a:t>DFD</a:t>
            </a:r>
            <a:r>
              <a:rPr lang="en-US" sz="2000" dirty="0">
                <a:solidFill>
                  <a:schemeClr val="accent4">
                    <a:lumMod val="40000"/>
                    <a:lumOff val="60000"/>
                  </a:schemeClr>
                </a:solidFill>
                <a:latin typeface="Arial Black" pitchFamily="34" charset="0"/>
              </a:rPr>
              <a:t> </a:t>
            </a:r>
            <a:r>
              <a:rPr lang="en-US" sz="2400" dirty="0">
                <a:solidFill>
                  <a:schemeClr val="accent4">
                    <a:lumMod val="40000"/>
                    <a:lumOff val="60000"/>
                  </a:schemeClr>
                </a:solidFill>
                <a:latin typeface="Arial Black" pitchFamily="34" charset="0"/>
              </a:rPr>
              <a:t>DIAGRAM</a:t>
            </a:r>
            <a:endParaRPr lang="en-IN" sz="2000" dirty="0">
              <a:solidFill>
                <a:schemeClr val="accent4">
                  <a:lumMod val="40000"/>
                  <a:lumOff val="60000"/>
                </a:schemeClr>
              </a:solidFill>
            </a:endParaRPr>
          </a:p>
        </p:txBody>
      </p:sp>
      <p:sp>
        <p:nvSpPr>
          <p:cNvPr id="5" name="Rectangle 4"/>
          <p:cNvSpPr/>
          <p:nvPr/>
        </p:nvSpPr>
        <p:spPr>
          <a:xfrm>
            <a:off x="2128720" y="1502815"/>
            <a:ext cx="6867151" cy="2462213"/>
          </a:xfrm>
          <a:prstGeom prst="rect">
            <a:avLst/>
          </a:prstGeom>
        </p:spPr>
        <p:txBody>
          <a:bodyPr wrap="square">
            <a:spAutoFit/>
          </a:bodyPr>
          <a:lstStyle/>
          <a:p>
            <a:pPr lvl="0" algn="just"/>
            <a:r>
              <a:rPr lang="en-US" sz="2200" dirty="0">
                <a:solidFill>
                  <a:schemeClr val="bg1"/>
                </a:solidFill>
                <a:latin typeface="Centaur" panose="02030504050205020304" pitchFamily="18" charset="0"/>
              </a:rPr>
              <a:t>A Data Flow Diagram (DFD) is a process-oriented graphical representation of an application system. A DFD "is a picture of the movement of data between external entities and the processes and data stores within a system.”</a:t>
            </a:r>
          </a:p>
          <a:p>
            <a:pPr algn="just">
              <a:buNone/>
            </a:pPr>
            <a:endParaRPr lang="en-US" sz="2200" dirty="0">
              <a:solidFill>
                <a:schemeClr val="bg1"/>
              </a:solidFill>
              <a:effectLst>
                <a:outerShdw blurRad="38100" dist="38100" dir="2700000" algn="tl">
                  <a:srgbClr val="000000">
                    <a:alpha val="43137"/>
                  </a:srgbClr>
                </a:outerShdw>
              </a:effectLst>
              <a:latin typeface="Centaur" panose="02030504050205020304" pitchFamily="18" charset="0"/>
            </a:endParaRPr>
          </a:p>
          <a:p>
            <a:pPr lvl="0" algn="just"/>
            <a:r>
              <a:rPr lang="en-US" sz="2200" dirty="0">
                <a:solidFill>
                  <a:schemeClr val="bg1"/>
                </a:solidFill>
                <a:latin typeface="Centaur" panose="02030504050205020304" pitchFamily="18" charset="0"/>
              </a:rPr>
              <a:t>The components of a </a:t>
            </a:r>
            <a:r>
              <a:rPr lang="en-US" sz="2200" dirty="0">
                <a:solidFill>
                  <a:schemeClr val="bg1"/>
                </a:solidFill>
                <a:effectLst>
                  <a:outerShdw blurRad="38100" dist="38100" dir="2700000" algn="tl">
                    <a:srgbClr val="000000">
                      <a:alpha val="43137"/>
                    </a:srgbClr>
                  </a:outerShdw>
                </a:effectLst>
                <a:latin typeface="Centaur" panose="02030504050205020304" pitchFamily="18" charset="0"/>
              </a:rPr>
              <a:t>typical dataflow diagram are: the process, the flow, the data store, and </a:t>
            </a:r>
            <a:r>
              <a:rPr lang="en-US" sz="2200" dirty="0">
                <a:solidFill>
                  <a:schemeClr val="bg1"/>
                </a:solidFill>
                <a:latin typeface="Centaur" panose="02030504050205020304" pitchFamily="18" charset="0"/>
              </a:rPr>
              <a:t>the terminator.</a:t>
            </a:r>
          </a:p>
        </p:txBody>
      </p:sp>
    </p:spTree>
    <p:extLst>
      <p:ext uri="{BB962C8B-B14F-4D97-AF65-F5344CB8AC3E}">
        <p14:creationId xmlns="" xmlns:p14="http://schemas.microsoft.com/office/powerpoint/2010/main" val="166933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7155" y="69970"/>
            <a:ext cx="4384150" cy="461665"/>
          </a:xfrm>
          <a:prstGeom prst="rect">
            <a:avLst/>
          </a:prstGeom>
        </p:spPr>
        <p:txBody>
          <a:bodyPr wrap="none">
            <a:spAutoFit/>
          </a:bodyPr>
          <a:lstStyle/>
          <a:p>
            <a:pPr algn="ctr"/>
            <a:r>
              <a:rPr lang="en-US" sz="2400" u="sng" dirty="0">
                <a:solidFill>
                  <a:schemeClr val="accent4">
                    <a:lumMod val="40000"/>
                    <a:lumOff val="60000"/>
                  </a:schemeClr>
                </a:solidFill>
                <a:latin typeface="Arial Black" pitchFamily="34" charset="0"/>
              </a:rPr>
              <a:t>DFD DIAGRAM “0 LEVEL”</a:t>
            </a:r>
            <a:endParaRPr lang="en-IN" sz="2400" u="sng" dirty="0">
              <a:solidFill>
                <a:schemeClr val="accent4">
                  <a:lumMod val="40000"/>
                  <a:lumOff val="60000"/>
                </a:schemeClr>
              </a:solidFill>
            </a:endParaRPr>
          </a:p>
        </p:txBody>
      </p:sp>
      <p:pic>
        <p:nvPicPr>
          <p:cNvPr id="7" name="image7.png"/>
          <p:cNvPicPr>
            <a:picLocks noGrp="1"/>
          </p:cNvPicPr>
          <p:nvPr>
            <p:ph idx="1"/>
          </p:nvPr>
        </p:nvPicPr>
        <p:blipFill>
          <a:blip r:embed="rId2" cstate="print"/>
          <a:stretch>
            <a:fillRect/>
          </a:stretch>
        </p:blipFill>
        <p:spPr>
          <a:xfrm>
            <a:off x="2128838" y="1425984"/>
            <a:ext cx="6413500" cy="2939231"/>
          </a:xfrm>
          <a:prstGeom prst="rect">
            <a:avLst/>
          </a:prstGeom>
        </p:spPr>
      </p:pic>
    </p:spTree>
    <p:extLst>
      <p:ext uri="{BB962C8B-B14F-4D97-AF65-F5344CB8AC3E}">
        <p14:creationId xmlns="" xmlns:p14="http://schemas.microsoft.com/office/powerpoint/2010/main" val="23778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2245" y="128470"/>
            <a:ext cx="5109669" cy="461665"/>
          </a:xfrm>
          <a:prstGeom prst="rect">
            <a:avLst/>
          </a:prstGeom>
        </p:spPr>
        <p:txBody>
          <a:bodyPr wrap="none">
            <a:spAutoFit/>
          </a:bodyPr>
          <a:lstStyle/>
          <a:p>
            <a:pPr algn="ctr"/>
            <a:r>
              <a:rPr lang="en-US" sz="2400" b="1" u="sng" dirty="0">
                <a:solidFill>
                  <a:schemeClr val="accent4">
                    <a:lumMod val="40000"/>
                    <a:lumOff val="60000"/>
                  </a:schemeClr>
                </a:solidFill>
              </a:rPr>
              <a:t>DFD DIAGRAM FOR RIGISTERED USER</a:t>
            </a:r>
            <a:endParaRPr lang="en-IN" sz="2400" b="1" dirty="0">
              <a:solidFill>
                <a:schemeClr val="accent4">
                  <a:lumMod val="40000"/>
                  <a:lumOff val="60000"/>
                </a:schemeClr>
              </a:solidFill>
            </a:endParaRPr>
          </a:p>
        </p:txBody>
      </p:sp>
      <p:pic>
        <p:nvPicPr>
          <p:cNvPr id="6" name="image8.jpeg"/>
          <p:cNvPicPr/>
          <p:nvPr/>
        </p:nvPicPr>
        <p:blipFill>
          <a:blip r:embed="rId2" cstate="print"/>
          <a:stretch>
            <a:fillRect/>
          </a:stretch>
        </p:blipFill>
        <p:spPr>
          <a:xfrm>
            <a:off x="2714612" y="785801"/>
            <a:ext cx="5929354" cy="4357700"/>
          </a:xfrm>
          <a:prstGeom prst="rect">
            <a:avLst/>
          </a:prstGeom>
        </p:spPr>
      </p:pic>
    </p:spTree>
    <p:extLst>
      <p:ext uri="{BB962C8B-B14F-4D97-AF65-F5344CB8AC3E}">
        <p14:creationId xmlns="" xmlns:p14="http://schemas.microsoft.com/office/powerpoint/2010/main" val="41346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8475" y="51200"/>
            <a:ext cx="3998210" cy="461665"/>
          </a:xfrm>
          <a:prstGeom prst="rect">
            <a:avLst/>
          </a:prstGeom>
        </p:spPr>
        <p:txBody>
          <a:bodyPr wrap="none">
            <a:spAutoFit/>
          </a:bodyPr>
          <a:lstStyle/>
          <a:p>
            <a:r>
              <a:rPr lang="en-US" sz="2400" u="sng" dirty="0">
                <a:solidFill>
                  <a:schemeClr val="accent4">
                    <a:lumMod val="40000"/>
                    <a:lumOff val="60000"/>
                  </a:schemeClr>
                </a:solidFill>
                <a:latin typeface="Arial Black" pitchFamily="34" charset="0"/>
              </a:rPr>
              <a:t>DFD FOR GUEST USER</a:t>
            </a:r>
            <a:endParaRPr lang="en-IN" sz="2400" dirty="0">
              <a:solidFill>
                <a:schemeClr val="accent4">
                  <a:lumMod val="40000"/>
                  <a:lumOff val="60000"/>
                </a:schemeClr>
              </a:solidFill>
            </a:endParaRPr>
          </a:p>
        </p:txBody>
      </p:sp>
      <p:pic>
        <p:nvPicPr>
          <p:cNvPr id="7" name="image9.jpeg"/>
          <p:cNvPicPr>
            <a:picLocks noGrp="1"/>
          </p:cNvPicPr>
          <p:nvPr>
            <p:ph idx="1"/>
          </p:nvPr>
        </p:nvPicPr>
        <p:blipFill>
          <a:blip r:embed="rId2" cstate="print"/>
          <a:stretch>
            <a:fillRect/>
          </a:stretch>
        </p:blipFill>
        <p:spPr>
          <a:xfrm>
            <a:off x="2486706" y="785800"/>
            <a:ext cx="5728632" cy="3922725"/>
          </a:xfrm>
          <a:prstGeom prst="rect">
            <a:avLst/>
          </a:prstGeom>
        </p:spPr>
      </p:pic>
    </p:spTree>
    <p:extLst>
      <p:ext uri="{BB962C8B-B14F-4D97-AF65-F5344CB8AC3E}">
        <p14:creationId xmlns="" xmlns:p14="http://schemas.microsoft.com/office/powerpoint/2010/main" val="419507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6543455-B6A3-4464-ABED-819996622D4A}"/>
              </a:ext>
            </a:extLst>
          </p:cNvPr>
          <p:cNvSpPr txBox="1"/>
          <p:nvPr/>
        </p:nvSpPr>
        <p:spPr>
          <a:xfrm>
            <a:off x="2128720" y="281175"/>
            <a:ext cx="3664920" cy="523220"/>
          </a:xfrm>
          <a:prstGeom prst="rect">
            <a:avLst/>
          </a:prstGeom>
          <a:noFill/>
        </p:spPr>
        <p:txBody>
          <a:bodyPr wrap="square" rtlCol="0">
            <a:spAutoFit/>
          </a:bodyPr>
          <a:lstStyle/>
          <a:p>
            <a:r>
              <a:rPr lang="en-IN" sz="2800" b="1" dirty="0">
                <a:solidFill>
                  <a:schemeClr val="accent4">
                    <a:lumMod val="40000"/>
                    <a:lumOff val="60000"/>
                  </a:schemeClr>
                </a:solidFill>
              </a:rPr>
              <a:t>HOME PAGE</a:t>
            </a:r>
            <a:endParaRPr lang="en-IN" sz="2400" b="1" dirty="0">
              <a:solidFill>
                <a:schemeClr val="accent4">
                  <a:lumMod val="40000"/>
                  <a:lumOff val="60000"/>
                </a:schemeClr>
              </a:solidFill>
            </a:endParaRPr>
          </a:p>
        </p:txBody>
      </p:sp>
      <p:pic>
        <p:nvPicPr>
          <p:cNvPr id="1027" name="Picture 3"/>
          <p:cNvPicPr>
            <a:picLocks noGrp="1" noChangeAspect="1" noChangeArrowheads="1"/>
          </p:cNvPicPr>
          <p:nvPr>
            <p:ph idx="1"/>
          </p:nvPr>
        </p:nvPicPr>
        <p:blipFill>
          <a:blip r:embed="rId2"/>
          <a:srcRect/>
          <a:stretch>
            <a:fillRect/>
          </a:stretch>
        </p:blipFill>
        <p:spPr bwMode="auto">
          <a:xfrm>
            <a:off x="2126396" y="928677"/>
            <a:ext cx="6720742" cy="3778572"/>
          </a:xfrm>
          <a:prstGeom prst="rect">
            <a:avLst/>
          </a:prstGeom>
          <a:noFill/>
          <a:ln w="9525">
            <a:noFill/>
            <a:miter lim="800000"/>
            <a:headEnd/>
            <a:tailEnd/>
          </a:ln>
          <a:effectLst/>
        </p:spPr>
      </p:pic>
    </p:spTree>
    <p:extLst>
      <p:ext uri="{BB962C8B-B14F-4D97-AF65-F5344CB8AC3E}">
        <p14:creationId xmlns="" xmlns:p14="http://schemas.microsoft.com/office/powerpoint/2010/main" val="207343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E8014F1-FAC4-42A1-A772-C84F11EA1E80}"/>
              </a:ext>
            </a:extLst>
          </p:cNvPr>
          <p:cNvSpPr txBox="1"/>
          <p:nvPr/>
        </p:nvSpPr>
        <p:spPr>
          <a:xfrm>
            <a:off x="1976015" y="128470"/>
            <a:ext cx="1508746" cy="523220"/>
          </a:xfrm>
          <a:prstGeom prst="rect">
            <a:avLst/>
          </a:prstGeom>
          <a:noFill/>
        </p:spPr>
        <p:txBody>
          <a:bodyPr wrap="none" rtlCol="0">
            <a:spAutoFit/>
          </a:bodyPr>
          <a:lstStyle/>
          <a:p>
            <a:r>
              <a:rPr lang="en-US" sz="2800" b="1" dirty="0" err="1" smtClean="0">
                <a:solidFill>
                  <a:schemeClr val="accent4">
                    <a:lumMod val="40000"/>
                    <a:lumOff val="60000"/>
                  </a:schemeClr>
                </a:solidFill>
              </a:rPr>
              <a:t>AboutUS</a:t>
            </a:r>
            <a:endParaRPr lang="en-IN" sz="2800" b="1" dirty="0">
              <a:solidFill>
                <a:schemeClr val="accent4">
                  <a:lumMod val="40000"/>
                  <a:lumOff val="60000"/>
                </a:schemeClr>
              </a:solidFill>
            </a:endParaRPr>
          </a:p>
        </p:txBody>
      </p:sp>
      <p:pic>
        <p:nvPicPr>
          <p:cNvPr id="2051" name="Picture 3"/>
          <p:cNvPicPr>
            <a:picLocks noChangeAspect="1" noChangeArrowheads="1"/>
          </p:cNvPicPr>
          <p:nvPr/>
        </p:nvPicPr>
        <p:blipFill>
          <a:blip r:embed="rId3"/>
          <a:srcRect/>
          <a:stretch>
            <a:fillRect/>
          </a:stretch>
        </p:blipFill>
        <p:spPr bwMode="auto">
          <a:xfrm>
            <a:off x="2571736" y="1142990"/>
            <a:ext cx="5857916" cy="3357586"/>
          </a:xfrm>
          <a:prstGeom prst="rect">
            <a:avLst/>
          </a:prstGeom>
          <a:noFill/>
          <a:ln w="9525">
            <a:noFill/>
            <a:miter lim="800000"/>
            <a:headEnd/>
            <a:tailEnd/>
          </a:ln>
          <a:effectLst/>
        </p:spPr>
      </p:pic>
    </p:spTree>
    <p:extLst>
      <p:ext uri="{BB962C8B-B14F-4D97-AF65-F5344CB8AC3E}">
        <p14:creationId xmlns="" xmlns:p14="http://schemas.microsoft.com/office/powerpoint/2010/main" val="3770668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A3228108-4AF5-4729-A8B5-0AD3B535AC94}"/>
              </a:ext>
            </a:extLst>
          </p:cNvPr>
          <p:cNvSpPr txBox="1"/>
          <p:nvPr/>
        </p:nvSpPr>
        <p:spPr>
          <a:xfrm>
            <a:off x="1976015" y="211162"/>
            <a:ext cx="1708673" cy="523220"/>
          </a:xfrm>
          <a:prstGeom prst="rect">
            <a:avLst/>
          </a:prstGeom>
          <a:noFill/>
        </p:spPr>
        <p:txBody>
          <a:bodyPr wrap="none" rtlCol="0">
            <a:spAutoFit/>
          </a:bodyPr>
          <a:lstStyle/>
          <a:p>
            <a:r>
              <a:rPr lang="en-US" sz="2800" b="1" dirty="0" err="1" smtClean="0">
                <a:solidFill>
                  <a:schemeClr val="accent4">
                    <a:lumMod val="40000"/>
                    <a:lumOff val="60000"/>
                  </a:schemeClr>
                </a:solidFill>
              </a:rPr>
              <a:t>ContactUs</a:t>
            </a:r>
            <a:endParaRPr lang="en-IN" sz="2800" b="1" dirty="0">
              <a:solidFill>
                <a:schemeClr val="accent4">
                  <a:lumMod val="40000"/>
                  <a:lumOff val="60000"/>
                </a:schemeClr>
              </a:solidFill>
            </a:endParaRPr>
          </a:p>
        </p:txBody>
      </p:sp>
      <p:pic>
        <p:nvPicPr>
          <p:cNvPr id="3074" name="Picture 2"/>
          <p:cNvPicPr>
            <a:picLocks noChangeAspect="1" noChangeArrowheads="1"/>
          </p:cNvPicPr>
          <p:nvPr/>
        </p:nvPicPr>
        <p:blipFill>
          <a:blip r:embed="rId2"/>
          <a:srcRect/>
          <a:stretch>
            <a:fillRect/>
          </a:stretch>
        </p:blipFill>
        <p:spPr bwMode="auto">
          <a:xfrm>
            <a:off x="2357422" y="928676"/>
            <a:ext cx="6247258" cy="3311546"/>
          </a:xfrm>
          <a:prstGeom prst="rect">
            <a:avLst/>
          </a:prstGeom>
          <a:noFill/>
          <a:ln w="9525">
            <a:noFill/>
            <a:miter lim="800000"/>
            <a:headEnd/>
            <a:tailEnd/>
          </a:ln>
          <a:effectLst/>
        </p:spPr>
      </p:pic>
    </p:spTree>
    <p:extLst>
      <p:ext uri="{BB962C8B-B14F-4D97-AF65-F5344CB8AC3E}">
        <p14:creationId xmlns="" xmlns:p14="http://schemas.microsoft.com/office/powerpoint/2010/main" val="316345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16DFCA2-0CDB-4D16-B841-7A0444CF15C2}"/>
              </a:ext>
            </a:extLst>
          </p:cNvPr>
          <p:cNvSpPr txBox="1"/>
          <p:nvPr/>
        </p:nvSpPr>
        <p:spPr>
          <a:xfrm>
            <a:off x="1976015" y="281175"/>
            <a:ext cx="1770421" cy="523220"/>
          </a:xfrm>
          <a:prstGeom prst="rect">
            <a:avLst/>
          </a:prstGeom>
          <a:noFill/>
        </p:spPr>
        <p:txBody>
          <a:bodyPr wrap="none" rtlCol="0">
            <a:spAutoFit/>
          </a:bodyPr>
          <a:lstStyle/>
          <a:p>
            <a:r>
              <a:rPr lang="en-US" sz="2800" b="1" dirty="0" smtClean="0">
                <a:solidFill>
                  <a:schemeClr val="accent4">
                    <a:lumMod val="40000"/>
                    <a:lumOff val="60000"/>
                  </a:schemeClr>
                </a:solidFill>
              </a:rPr>
              <a:t>Login Page</a:t>
            </a:r>
            <a:endParaRPr lang="en-IN" sz="2800" b="1" dirty="0">
              <a:solidFill>
                <a:schemeClr val="accent4">
                  <a:lumMod val="40000"/>
                  <a:lumOff val="60000"/>
                </a:schemeClr>
              </a:solidFill>
            </a:endParaRPr>
          </a:p>
        </p:txBody>
      </p:sp>
      <p:pic>
        <p:nvPicPr>
          <p:cNvPr id="4098" name="Picture 2"/>
          <p:cNvPicPr>
            <a:picLocks noChangeAspect="1" noChangeArrowheads="1"/>
          </p:cNvPicPr>
          <p:nvPr/>
        </p:nvPicPr>
        <p:blipFill>
          <a:blip r:embed="rId2"/>
          <a:srcRect/>
          <a:stretch>
            <a:fillRect/>
          </a:stretch>
        </p:blipFill>
        <p:spPr bwMode="auto">
          <a:xfrm>
            <a:off x="2285984" y="857238"/>
            <a:ext cx="6572296" cy="3855751"/>
          </a:xfrm>
          <a:prstGeom prst="rect">
            <a:avLst/>
          </a:prstGeom>
          <a:noFill/>
          <a:ln w="9525">
            <a:noFill/>
            <a:miter lim="800000"/>
            <a:headEnd/>
            <a:tailEnd/>
          </a:ln>
          <a:effectLst/>
        </p:spPr>
      </p:pic>
    </p:spTree>
    <p:extLst>
      <p:ext uri="{BB962C8B-B14F-4D97-AF65-F5344CB8AC3E}">
        <p14:creationId xmlns="" xmlns:p14="http://schemas.microsoft.com/office/powerpoint/2010/main" val="1248631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E43A6517-3E97-4D3E-B782-EE7EE021C96E}"/>
              </a:ext>
            </a:extLst>
          </p:cNvPr>
          <p:cNvSpPr txBox="1"/>
          <p:nvPr/>
        </p:nvSpPr>
        <p:spPr>
          <a:xfrm>
            <a:off x="1823310" y="128470"/>
            <a:ext cx="3617401" cy="523220"/>
          </a:xfrm>
          <a:prstGeom prst="rect">
            <a:avLst/>
          </a:prstGeom>
          <a:noFill/>
        </p:spPr>
        <p:txBody>
          <a:bodyPr wrap="none" rtlCol="0">
            <a:spAutoFit/>
          </a:bodyPr>
          <a:lstStyle/>
          <a:p>
            <a:r>
              <a:rPr lang="en-US" sz="2800" b="1" dirty="0" smtClean="0">
                <a:solidFill>
                  <a:schemeClr val="accent4">
                    <a:lumMod val="40000"/>
                    <a:lumOff val="60000"/>
                  </a:schemeClr>
                </a:solidFill>
              </a:rPr>
              <a:t> User Registration Page</a:t>
            </a:r>
            <a:endParaRPr lang="en-IN" sz="2800" b="1" dirty="0">
              <a:solidFill>
                <a:schemeClr val="accent4">
                  <a:lumMod val="40000"/>
                  <a:lumOff val="60000"/>
                </a:schemeClr>
              </a:solidFill>
            </a:endParaRPr>
          </a:p>
        </p:txBody>
      </p:sp>
      <p:pic>
        <p:nvPicPr>
          <p:cNvPr id="5122" name="Picture 2"/>
          <p:cNvPicPr>
            <a:picLocks noChangeAspect="1" noChangeArrowheads="1"/>
          </p:cNvPicPr>
          <p:nvPr/>
        </p:nvPicPr>
        <p:blipFill>
          <a:blip r:embed="rId2"/>
          <a:srcRect/>
          <a:stretch>
            <a:fillRect/>
          </a:stretch>
        </p:blipFill>
        <p:spPr bwMode="auto">
          <a:xfrm>
            <a:off x="2357422" y="785800"/>
            <a:ext cx="6429388" cy="4000528"/>
          </a:xfrm>
          <a:prstGeom prst="rect">
            <a:avLst/>
          </a:prstGeom>
          <a:noFill/>
          <a:ln w="9525">
            <a:noFill/>
            <a:miter lim="800000"/>
            <a:headEnd/>
            <a:tailEnd/>
          </a:ln>
          <a:effectLst/>
        </p:spPr>
      </p:pic>
    </p:spTree>
    <p:extLst>
      <p:ext uri="{BB962C8B-B14F-4D97-AF65-F5344CB8AC3E}">
        <p14:creationId xmlns="" xmlns:p14="http://schemas.microsoft.com/office/powerpoint/2010/main" val="1215023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02F6797-39C9-4E4C-93A4-E02188253ED4}"/>
              </a:ext>
            </a:extLst>
          </p:cNvPr>
          <p:cNvSpPr txBox="1"/>
          <p:nvPr/>
        </p:nvSpPr>
        <p:spPr>
          <a:xfrm>
            <a:off x="2281425" y="128470"/>
            <a:ext cx="2044149" cy="523220"/>
          </a:xfrm>
          <a:prstGeom prst="rect">
            <a:avLst/>
          </a:prstGeom>
          <a:noFill/>
        </p:spPr>
        <p:txBody>
          <a:bodyPr wrap="none" rtlCol="0">
            <a:spAutoFit/>
          </a:bodyPr>
          <a:lstStyle/>
          <a:p>
            <a:r>
              <a:rPr lang="en-US" sz="2800" b="1" dirty="0" smtClean="0">
                <a:solidFill>
                  <a:schemeClr val="accent4">
                    <a:lumMod val="40000"/>
                    <a:lumOff val="60000"/>
                  </a:schemeClr>
                </a:solidFill>
              </a:rPr>
              <a:t>Admin Login</a:t>
            </a:r>
            <a:endParaRPr lang="en-IN" sz="2000" b="1" dirty="0">
              <a:solidFill>
                <a:schemeClr val="accent4">
                  <a:lumMod val="40000"/>
                  <a:lumOff val="60000"/>
                </a:schemeClr>
              </a:solidFill>
            </a:endParaRPr>
          </a:p>
        </p:txBody>
      </p:sp>
      <p:pic>
        <p:nvPicPr>
          <p:cNvPr id="6146"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extLst>
      <p:ext uri="{BB962C8B-B14F-4D97-AF65-F5344CB8AC3E}">
        <p14:creationId xmlns="" xmlns:p14="http://schemas.microsoft.com/office/powerpoint/2010/main" val="1167447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875614"/>
            <a:ext cx="7940660" cy="725348"/>
          </a:xfrm>
        </p:spPr>
        <p:txBody>
          <a:bodyPr>
            <a:normAutofit/>
          </a:bodyPr>
          <a:lstStyle/>
          <a:p>
            <a:r>
              <a:rPr lang="en-US" b="1" dirty="0">
                <a:solidFill>
                  <a:schemeClr val="accent4">
                    <a:lumMod val="40000"/>
                    <a:lumOff val="60000"/>
                  </a:schemeClr>
                </a:solidFill>
                <a:effectLst/>
              </a:rPr>
              <a:t>TABLE</a:t>
            </a:r>
            <a:r>
              <a:rPr lang="en-US" b="1" dirty="0">
                <a:solidFill>
                  <a:srgbClr val="5EEC3C"/>
                </a:solidFill>
                <a:effectLst/>
              </a:rPr>
              <a:t> </a:t>
            </a:r>
            <a:r>
              <a:rPr lang="en-US" b="1" dirty="0">
                <a:solidFill>
                  <a:schemeClr val="accent4">
                    <a:lumMod val="40000"/>
                    <a:lumOff val="60000"/>
                  </a:schemeClr>
                </a:solidFill>
                <a:effectLst/>
              </a:rPr>
              <a:t>OF</a:t>
            </a:r>
            <a:r>
              <a:rPr lang="en-US" b="1" dirty="0">
                <a:solidFill>
                  <a:srgbClr val="5EEC3C"/>
                </a:solidFill>
                <a:effectLst/>
              </a:rPr>
              <a:t> </a:t>
            </a:r>
            <a:r>
              <a:rPr lang="en-US" b="1" dirty="0">
                <a:solidFill>
                  <a:schemeClr val="accent4">
                    <a:lumMod val="40000"/>
                    <a:lumOff val="60000"/>
                  </a:schemeClr>
                </a:solidFill>
                <a:effectLst/>
              </a:rPr>
              <a:t>CONTENTS</a:t>
            </a:r>
            <a:endParaRPr lang="en-US" b="1" dirty="0">
              <a:solidFill>
                <a:schemeClr val="accent4">
                  <a:lumMod val="40000"/>
                  <a:lumOff val="60000"/>
                </a:schemeClr>
              </a:solidFill>
            </a:endParaRPr>
          </a:p>
        </p:txBody>
      </p:sp>
      <p:sp>
        <p:nvSpPr>
          <p:cNvPr id="7" name="Content Placeholder 6"/>
          <p:cNvSpPr>
            <a:spLocks noGrp="1"/>
          </p:cNvSpPr>
          <p:nvPr>
            <p:ph idx="1"/>
          </p:nvPr>
        </p:nvSpPr>
        <p:spPr/>
        <p:txBody>
          <a:bodyPr/>
          <a:lstStyle/>
          <a:p>
            <a:pPr marL="0" indent="0">
              <a:buNone/>
            </a:pPr>
            <a:r>
              <a:rPr lang="en-IN" dirty="0"/>
              <a:t>																</a:t>
            </a:r>
          </a:p>
        </p:txBody>
      </p:sp>
      <p:sp>
        <p:nvSpPr>
          <p:cNvPr id="8" name="Content Placeholder 5"/>
          <p:cNvSpPr txBox="1">
            <a:spLocks/>
          </p:cNvSpPr>
          <p:nvPr/>
        </p:nvSpPr>
        <p:spPr>
          <a:xfrm>
            <a:off x="448966" y="1502815"/>
            <a:ext cx="8246069" cy="3359510"/>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a:t>		</a:t>
            </a:r>
            <a:endParaRPr lang="en-IN" dirty="0"/>
          </a:p>
        </p:txBody>
      </p:sp>
      <p:sp>
        <p:nvSpPr>
          <p:cNvPr id="9" name="Rectangle 8"/>
          <p:cNvSpPr/>
          <p:nvPr/>
        </p:nvSpPr>
        <p:spPr>
          <a:xfrm>
            <a:off x="2515056" y="1600962"/>
            <a:ext cx="6256331" cy="2215991"/>
          </a:xfrm>
          <a:prstGeom prst="rect">
            <a:avLst/>
          </a:prstGeom>
        </p:spPr>
        <p:txBody>
          <a:bodyPr wrap="square">
            <a:spAutoFit/>
          </a:bodyPr>
          <a:lstStyle/>
          <a:p>
            <a:pPr lvl="0"/>
            <a:endParaRPr lang="en-US" b="1" dirty="0">
              <a:solidFill>
                <a:schemeClr val="accent4">
                  <a:lumMod val="40000"/>
                  <a:lumOff val="60000"/>
                </a:schemeClr>
              </a:solidFill>
              <a:latin typeface="Arial Black" pitchFamily="34" charset="0"/>
            </a:endParaRPr>
          </a:p>
          <a:p>
            <a:pPr lvl="0">
              <a:buFont typeface="Wingdings" pitchFamily="2" charset="2"/>
              <a:buChar char="v"/>
            </a:pPr>
            <a:r>
              <a:rPr lang="en-US" sz="2400" b="1" dirty="0">
                <a:solidFill>
                  <a:schemeClr val="bg1"/>
                </a:solidFill>
                <a:latin typeface="Centaur" panose="02030504050205020304" pitchFamily="18" charset="0"/>
              </a:rPr>
              <a:t>Introduction</a:t>
            </a:r>
            <a:endParaRPr lang="en-US" sz="2400" dirty="0">
              <a:solidFill>
                <a:schemeClr val="bg1"/>
              </a:solidFill>
              <a:latin typeface="Centaur" panose="02030504050205020304" pitchFamily="18" charset="0"/>
            </a:endParaRPr>
          </a:p>
          <a:p>
            <a:pPr lvl="0">
              <a:buFont typeface="Wingdings" pitchFamily="2" charset="2"/>
              <a:buChar char="v"/>
            </a:pPr>
            <a:r>
              <a:rPr lang="en-US" sz="2400" b="1" dirty="0">
                <a:solidFill>
                  <a:schemeClr val="bg1"/>
                </a:solidFill>
                <a:latin typeface="Centaur" panose="02030504050205020304" pitchFamily="18" charset="0"/>
              </a:rPr>
              <a:t>Requirement Analysis</a:t>
            </a:r>
            <a:endParaRPr lang="en-US" sz="2400" dirty="0">
              <a:solidFill>
                <a:schemeClr val="bg1"/>
              </a:solidFill>
              <a:latin typeface="Centaur" panose="02030504050205020304" pitchFamily="18" charset="0"/>
            </a:endParaRPr>
          </a:p>
          <a:p>
            <a:pPr lvl="0">
              <a:buFont typeface="Wingdings" pitchFamily="2" charset="2"/>
              <a:buChar char="v"/>
            </a:pPr>
            <a:r>
              <a:rPr lang="en-US" sz="2400" b="1" dirty="0">
                <a:solidFill>
                  <a:schemeClr val="bg1"/>
                </a:solidFill>
                <a:latin typeface="Centaur" panose="02030504050205020304" pitchFamily="18" charset="0"/>
              </a:rPr>
              <a:t>Design</a:t>
            </a:r>
            <a:endParaRPr lang="en-US" sz="2400" dirty="0">
              <a:solidFill>
                <a:schemeClr val="bg1"/>
              </a:solidFill>
              <a:latin typeface="Centaur" panose="02030504050205020304" pitchFamily="18" charset="0"/>
            </a:endParaRPr>
          </a:p>
          <a:p>
            <a:pPr lvl="0">
              <a:buFont typeface="Wingdings" pitchFamily="2" charset="2"/>
              <a:buChar char="v"/>
            </a:pPr>
            <a:r>
              <a:rPr lang="en-US" sz="2400" b="1" dirty="0">
                <a:solidFill>
                  <a:schemeClr val="bg1"/>
                </a:solidFill>
                <a:latin typeface="Centaur" panose="02030504050205020304" pitchFamily="18" charset="0"/>
              </a:rPr>
              <a:t>Conclusion</a:t>
            </a:r>
            <a:endParaRPr lang="en-US" sz="2400" dirty="0">
              <a:solidFill>
                <a:schemeClr val="bg1"/>
              </a:solidFill>
              <a:latin typeface="Centaur" panose="02030504050205020304" pitchFamily="18" charset="0"/>
            </a:endParaRPr>
          </a:p>
          <a:p>
            <a:pPr lvl="0">
              <a:buFont typeface="Wingdings" pitchFamily="2" charset="2"/>
              <a:buChar char="v"/>
            </a:pPr>
            <a:r>
              <a:rPr lang="en-US" sz="2400" b="1" dirty="0">
                <a:solidFill>
                  <a:schemeClr val="bg1"/>
                </a:solidFill>
                <a:latin typeface="Centaur" panose="02030504050205020304" pitchFamily="18" charset="0"/>
              </a:rPr>
              <a:t>References</a:t>
            </a:r>
            <a:endParaRPr lang="en-US" sz="2400" dirty="0">
              <a:solidFill>
                <a:schemeClr val="bg1"/>
              </a:solidFill>
              <a:latin typeface="Centaur" panose="02030504050205020304" pitchFamily="18" charset="0"/>
            </a:endParaRPr>
          </a:p>
        </p:txBody>
      </p:sp>
    </p:spTree>
    <p:extLst>
      <p:ext uri="{BB962C8B-B14F-4D97-AF65-F5344CB8AC3E}">
        <p14:creationId xmlns="" xmlns:p14="http://schemas.microsoft.com/office/powerpoint/2010/main" val="410330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E82CDA4-898A-47B2-BF32-DC9D6FFD4E03}"/>
              </a:ext>
            </a:extLst>
          </p:cNvPr>
          <p:cNvSpPr txBox="1"/>
          <p:nvPr/>
        </p:nvSpPr>
        <p:spPr>
          <a:xfrm>
            <a:off x="2128720" y="281175"/>
            <a:ext cx="1406924" cy="523220"/>
          </a:xfrm>
          <a:prstGeom prst="rect">
            <a:avLst/>
          </a:prstGeom>
          <a:noFill/>
        </p:spPr>
        <p:txBody>
          <a:bodyPr wrap="none" rtlCol="0">
            <a:spAutoFit/>
          </a:bodyPr>
          <a:lstStyle/>
          <a:p>
            <a:r>
              <a:rPr lang="en-US" sz="2800" b="1" dirty="0" smtClean="0">
                <a:solidFill>
                  <a:schemeClr val="accent4">
                    <a:lumMod val="40000"/>
                    <a:lumOff val="60000"/>
                  </a:schemeClr>
                </a:solidFill>
              </a:rPr>
              <a:t>Bus List:</a:t>
            </a:r>
            <a:endParaRPr lang="en-IN" sz="2800" b="1" dirty="0">
              <a:solidFill>
                <a:schemeClr val="accent4">
                  <a:lumMod val="40000"/>
                  <a:lumOff val="60000"/>
                </a:schemeClr>
              </a:solidFill>
            </a:endParaRPr>
          </a:p>
        </p:txBody>
      </p:sp>
      <p:pic>
        <p:nvPicPr>
          <p:cNvPr id="7170"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extLst>
      <p:ext uri="{BB962C8B-B14F-4D97-AF65-F5344CB8AC3E}">
        <p14:creationId xmlns="" xmlns:p14="http://schemas.microsoft.com/office/powerpoint/2010/main" val="4278329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3D3195A-6CEE-4D37-BEB4-DCB237F6A8C6}"/>
              </a:ext>
            </a:extLst>
          </p:cNvPr>
          <p:cNvSpPr txBox="1"/>
          <p:nvPr/>
        </p:nvSpPr>
        <p:spPr>
          <a:xfrm>
            <a:off x="1976015" y="203048"/>
            <a:ext cx="2316211" cy="461665"/>
          </a:xfrm>
          <a:prstGeom prst="rect">
            <a:avLst/>
          </a:prstGeom>
          <a:noFill/>
        </p:spPr>
        <p:txBody>
          <a:bodyPr wrap="none" rtlCol="0">
            <a:spAutoFit/>
          </a:bodyPr>
          <a:lstStyle/>
          <a:p>
            <a:r>
              <a:rPr lang="en-US" sz="2400" b="1" dirty="0" smtClean="0">
                <a:solidFill>
                  <a:srgbClr val="5EEC3C"/>
                </a:solidFill>
              </a:rPr>
              <a:t>Seat Availability:</a:t>
            </a:r>
            <a:endParaRPr lang="en-IN" b="1" dirty="0">
              <a:solidFill>
                <a:srgbClr val="5EEC3C"/>
              </a:solidFill>
            </a:endParaRPr>
          </a:p>
        </p:txBody>
      </p:sp>
      <p:pic>
        <p:nvPicPr>
          <p:cNvPr id="8194" name="Picture 2"/>
          <p:cNvPicPr>
            <a:picLocks noGrp="1" noChangeAspect="1" noChangeArrowheads="1"/>
          </p:cNvPicPr>
          <p:nvPr>
            <p:ph idx="1"/>
          </p:nvPr>
        </p:nvPicPr>
        <p:blipFill>
          <a:blip r:embed="rId2"/>
          <a:srcRect/>
          <a:stretch>
            <a:fillRect/>
          </a:stretch>
        </p:blipFill>
        <p:spPr bwMode="auto">
          <a:xfrm>
            <a:off x="2281238" y="912544"/>
            <a:ext cx="6718300" cy="3777199"/>
          </a:xfrm>
          <a:prstGeom prst="rect">
            <a:avLst/>
          </a:prstGeom>
          <a:noFill/>
          <a:ln w="9525">
            <a:noFill/>
            <a:miter lim="800000"/>
            <a:headEnd/>
            <a:tailEnd/>
          </a:ln>
          <a:effectLst/>
        </p:spPr>
      </p:pic>
    </p:spTree>
    <p:extLst>
      <p:ext uri="{BB962C8B-B14F-4D97-AF65-F5344CB8AC3E}">
        <p14:creationId xmlns="" xmlns:p14="http://schemas.microsoft.com/office/powerpoint/2010/main" val="4226627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0194D0E1-78E6-4DA2-9B4F-C657147A7309}"/>
              </a:ext>
            </a:extLst>
          </p:cNvPr>
          <p:cNvSpPr txBox="1"/>
          <p:nvPr/>
        </p:nvSpPr>
        <p:spPr>
          <a:xfrm>
            <a:off x="1976015" y="281175"/>
            <a:ext cx="1997983" cy="523220"/>
          </a:xfrm>
          <a:prstGeom prst="rect">
            <a:avLst/>
          </a:prstGeom>
          <a:noFill/>
        </p:spPr>
        <p:txBody>
          <a:bodyPr wrap="none" rtlCol="0">
            <a:spAutoFit/>
          </a:bodyPr>
          <a:lstStyle/>
          <a:p>
            <a:r>
              <a:rPr lang="en-US" sz="2800" b="1" dirty="0" smtClean="0">
                <a:solidFill>
                  <a:schemeClr val="accent4">
                    <a:lumMod val="40000"/>
                    <a:lumOff val="60000"/>
                  </a:schemeClr>
                </a:solidFill>
              </a:rPr>
              <a:t>Update Bus:</a:t>
            </a:r>
            <a:endParaRPr lang="en-IN" sz="2800" b="1" dirty="0">
              <a:solidFill>
                <a:schemeClr val="accent4">
                  <a:lumMod val="40000"/>
                  <a:lumOff val="60000"/>
                </a:schemeClr>
              </a:solidFill>
            </a:endParaRPr>
          </a:p>
        </p:txBody>
      </p:sp>
      <p:pic>
        <p:nvPicPr>
          <p:cNvPr id="9218" name="Picture 2"/>
          <p:cNvPicPr>
            <a:picLocks noChangeAspect="1" noChangeArrowheads="1"/>
          </p:cNvPicPr>
          <p:nvPr/>
        </p:nvPicPr>
        <p:blipFill>
          <a:blip r:embed="rId2"/>
          <a:srcRect/>
          <a:stretch>
            <a:fillRect/>
          </a:stretch>
        </p:blipFill>
        <p:spPr bwMode="auto">
          <a:xfrm>
            <a:off x="2285984" y="1071552"/>
            <a:ext cx="6358508" cy="3574915"/>
          </a:xfrm>
          <a:prstGeom prst="rect">
            <a:avLst/>
          </a:prstGeom>
          <a:noFill/>
          <a:ln w="9525">
            <a:noFill/>
            <a:miter lim="800000"/>
            <a:headEnd/>
            <a:tailEnd/>
          </a:ln>
          <a:effectLst/>
        </p:spPr>
      </p:pic>
    </p:spTree>
    <p:extLst>
      <p:ext uri="{BB962C8B-B14F-4D97-AF65-F5344CB8AC3E}">
        <p14:creationId xmlns="" xmlns:p14="http://schemas.microsoft.com/office/powerpoint/2010/main" val="4020903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32E51F6-F923-46F6-9CB3-3CBF71C7E3F5}"/>
              </a:ext>
            </a:extLst>
          </p:cNvPr>
          <p:cNvSpPr txBox="1"/>
          <p:nvPr/>
        </p:nvSpPr>
        <p:spPr>
          <a:xfrm>
            <a:off x="2159749" y="138567"/>
            <a:ext cx="1292726" cy="369332"/>
          </a:xfrm>
          <a:prstGeom prst="rect">
            <a:avLst/>
          </a:prstGeom>
          <a:noFill/>
        </p:spPr>
        <p:txBody>
          <a:bodyPr wrap="none" rtlCol="0">
            <a:spAutoFit/>
          </a:bodyPr>
          <a:lstStyle/>
          <a:p>
            <a:r>
              <a:rPr lang="en-US" dirty="0" err="1" smtClean="0">
                <a:solidFill>
                  <a:schemeClr val="accent4">
                    <a:lumMod val="40000"/>
                    <a:lumOff val="60000"/>
                  </a:schemeClr>
                </a:solidFill>
              </a:rPr>
              <a:t>DashBoard</a:t>
            </a:r>
            <a:r>
              <a:rPr lang="en-US" dirty="0" smtClean="0">
                <a:solidFill>
                  <a:schemeClr val="accent4">
                    <a:lumMod val="40000"/>
                    <a:lumOff val="60000"/>
                  </a:schemeClr>
                </a:solidFill>
              </a:rPr>
              <a:t>:</a:t>
            </a:r>
            <a:endParaRPr lang="en-IN" dirty="0">
              <a:solidFill>
                <a:schemeClr val="accent4">
                  <a:lumMod val="40000"/>
                  <a:lumOff val="60000"/>
                </a:schemeClr>
              </a:solidFill>
            </a:endParaRPr>
          </a:p>
        </p:txBody>
      </p:sp>
      <p:pic>
        <p:nvPicPr>
          <p:cNvPr id="10242" name="Picture 2"/>
          <p:cNvPicPr>
            <a:picLocks noChangeAspect="1" noChangeArrowheads="1"/>
          </p:cNvPicPr>
          <p:nvPr/>
        </p:nvPicPr>
        <p:blipFill>
          <a:blip r:embed="rId2"/>
          <a:srcRect/>
          <a:stretch>
            <a:fillRect/>
          </a:stretch>
        </p:blipFill>
        <p:spPr bwMode="auto">
          <a:xfrm>
            <a:off x="285720" y="714362"/>
            <a:ext cx="4500594" cy="371477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5143504" y="714362"/>
            <a:ext cx="3597016" cy="3768119"/>
          </a:xfrm>
          <a:prstGeom prst="rect">
            <a:avLst/>
          </a:prstGeom>
          <a:noFill/>
          <a:ln w="9525">
            <a:noFill/>
            <a:miter lim="800000"/>
            <a:headEnd/>
            <a:tailEnd/>
          </a:ln>
          <a:effectLst/>
        </p:spPr>
      </p:pic>
      <p:sp>
        <p:nvSpPr>
          <p:cNvPr id="10" name="TextBox 9"/>
          <p:cNvSpPr txBox="1"/>
          <p:nvPr/>
        </p:nvSpPr>
        <p:spPr>
          <a:xfrm>
            <a:off x="5857884" y="214296"/>
            <a:ext cx="1428760" cy="369332"/>
          </a:xfrm>
          <a:prstGeom prst="rect">
            <a:avLst/>
          </a:prstGeom>
          <a:noFill/>
        </p:spPr>
        <p:txBody>
          <a:bodyPr wrap="square" rtlCol="0">
            <a:spAutoFit/>
          </a:bodyPr>
          <a:lstStyle/>
          <a:p>
            <a:r>
              <a:rPr lang="en-US" dirty="0" smtClean="0">
                <a:solidFill>
                  <a:schemeClr val="bg1"/>
                </a:solidFill>
              </a:rPr>
              <a:t>Ticket Details</a:t>
            </a:r>
            <a:endParaRPr lang="en-IN" dirty="0">
              <a:solidFill>
                <a:schemeClr val="bg1"/>
              </a:solidFill>
            </a:endParaRPr>
          </a:p>
        </p:txBody>
      </p:sp>
    </p:spTree>
    <p:extLst>
      <p:ext uri="{BB962C8B-B14F-4D97-AF65-F5344CB8AC3E}">
        <p14:creationId xmlns="" xmlns:p14="http://schemas.microsoft.com/office/powerpoint/2010/main" val="4119981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16DFCA2-0CDB-4D16-B841-7A0444CF15C2}"/>
              </a:ext>
            </a:extLst>
          </p:cNvPr>
          <p:cNvSpPr txBox="1"/>
          <p:nvPr/>
        </p:nvSpPr>
        <p:spPr>
          <a:xfrm>
            <a:off x="1976015" y="281175"/>
            <a:ext cx="2620013" cy="523220"/>
          </a:xfrm>
          <a:prstGeom prst="rect">
            <a:avLst/>
          </a:prstGeom>
          <a:noFill/>
        </p:spPr>
        <p:txBody>
          <a:bodyPr wrap="none" rtlCol="0">
            <a:spAutoFit/>
          </a:bodyPr>
          <a:lstStyle/>
          <a:p>
            <a:r>
              <a:rPr lang="en-US" sz="2800" b="1" dirty="0" smtClean="0">
                <a:solidFill>
                  <a:schemeClr val="accent4">
                    <a:lumMod val="40000"/>
                    <a:lumOff val="60000"/>
                  </a:schemeClr>
                </a:solidFill>
              </a:rPr>
              <a:t> User Login Page</a:t>
            </a:r>
            <a:endParaRPr lang="en-IN" sz="2800" b="1" dirty="0">
              <a:solidFill>
                <a:schemeClr val="accent4">
                  <a:lumMod val="40000"/>
                  <a:lumOff val="60000"/>
                </a:schemeClr>
              </a:solidFill>
            </a:endParaRPr>
          </a:p>
        </p:txBody>
      </p:sp>
      <p:pic>
        <p:nvPicPr>
          <p:cNvPr id="4098" name="Picture 2"/>
          <p:cNvPicPr>
            <a:picLocks noChangeAspect="1" noChangeArrowheads="1"/>
          </p:cNvPicPr>
          <p:nvPr/>
        </p:nvPicPr>
        <p:blipFill>
          <a:blip r:embed="rId2"/>
          <a:srcRect/>
          <a:stretch>
            <a:fillRect/>
          </a:stretch>
        </p:blipFill>
        <p:spPr bwMode="auto">
          <a:xfrm>
            <a:off x="2285984" y="857238"/>
            <a:ext cx="6572296" cy="3855751"/>
          </a:xfrm>
          <a:prstGeom prst="rect">
            <a:avLst/>
          </a:prstGeom>
          <a:noFill/>
          <a:ln w="9525">
            <a:noFill/>
            <a:miter lim="800000"/>
            <a:headEnd/>
            <a:tailEnd/>
          </a:ln>
          <a:effectLst/>
        </p:spPr>
      </p:pic>
    </p:spTree>
    <p:extLst>
      <p:ext uri="{BB962C8B-B14F-4D97-AF65-F5344CB8AC3E}">
        <p14:creationId xmlns="" xmlns:p14="http://schemas.microsoft.com/office/powerpoint/2010/main" val="1248631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solidFill>
                  <a:schemeClr val="bg1"/>
                </a:solidFill>
              </a:rPr>
              <a:t>Search bus Availability:</a:t>
            </a:r>
            <a:endParaRPr lang="en-IN" sz="2000" dirty="0">
              <a:solidFill>
                <a:schemeClr val="bg1"/>
              </a:solidFill>
            </a:endParaRPr>
          </a:p>
        </p:txBody>
      </p:sp>
      <p:pic>
        <p:nvPicPr>
          <p:cNvPr id="11266"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Book Ticket</a:t>
            </a:r>
            <a:endParaRPr lang="en-IN" dirty="0">
              <a:solidFill>
                <a:schemeClr val="bg1"/>
              </a:solidFill>
            </a:endParaRPr>
          </a:p>
        </p:txBody>
      </p:sp>
      <p:pic>
        <p:nvPicPr>
          <p:cNvPr id="12290"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357172"/>
            <a:ext cx="3571900" cy="369332"/>
          </a:xfrm>
          <a:prstGeom prst="rect">
            <a:avLst/>
          </a:prstGeom>
          <a:noFill/>
        </p:spPr>
        <p:txBody>
          <a:bodyPr wrap="square" rtlCol="0">
            <a:spAutoFit/>
          </a:bodyPr>
          <a:lstStyle/>
          <a:p>
            <a:r>
              <a:rPr lang="en-US" dirty="0" smtClean="0">
                <a:solidFill>
                  <a:schemeClr val="bg1"/>
                </a:solidFill>
              </a:rPr>
              <a:t>Passenger Details</a:t>
            </a:r>
            <a:endParaRPr lang="en-IN" dirty="0">
              <a:solidFill>
                <a:schemeClr val="bg1"/>
              </a:solidFill>
            </a:endParaRPr>
          </a:p>
        </p:txBody>
      </p:sp>
      <p:pic>
        <p:nvPicPr>
          <p:cNvPr id="13314" name="Picture 2"/>
          <p:cNvPicPr>
            <a:picLocks noChangeAspect="1" noChangeArrowheads="1"/>
          </p:cNvPicPr>
          <p:nvPr/>
        </p:nvPicPr>
        <p:blipFill>
          <a:blip r:embed="rId2"/>
          <a:srcRect/>
          <a:stretch>
            <a:fillRect/>
          </a:stretch>
        </p:blipFill>
        <p:spPr bwMode="auto">
          <a:xfrm>
            <a:off x="0" y="785800"/>
            <a:ext cx="4143372" cy="4000528"/>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4572000" y="785800"/>
            <a:ext cx="4000528"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solidFill>
                  <a:schemeClr val="bg1"/>
                </a:solidFill>
              </a:rPr>
              <a:t>Bus List</a:t>
            </a:r>
            <a:endParaRPr lang="en-IN" sz="2000" dirty="0">
              <a:solidFill>
                <a:schemeClr val="bg1"/>
              </a:solidFill>
            </a:endParaRPr>
          </a:p>
        </p:txBody>
      </p:sp>
      <p:pic>
        <p:nvPicPr>
          <p:cNvPr id="14338"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smtClean="0">
                <a:solidFill>
                  <a:schemeClr val="bg1"/>
                </a:solidFill>
              </a:rPr>
              <a:t>DashBoard</a:t>
            </a:r>
            <a:endParaRPr lang="en-IN" sz="1800" dirty="0">
              <a:solidFill>
                <a:schemeClr val="bg1"/>
              </a:solidFill>
            </a:endParaRPr>
          </a:p>
        </p:txBody>
      </p:sp>
      <p:pic>
        <p:nvPicPr>
          <p:cNvPr id="15362" name="Picture 2"/>
          <p:cNvPicPr>
            <a:picLocks noGrp="1" noChangeAspect="1" noChangeArrowheads="1"/>
          </p:cNvPicPr>
          <p:nvPr>
            <p:ph idx="1"/>
          </p:nvPr>
        </p:nvPicPr>
        <p:blipFill>
          <a:blip r:embed="rId2"/>
          <a:srcRect/>
          <a:stretch>
            <a:fillRect/>
          </a:stretch>
        </p:blipFill>
        <p:spPr bwMode="auto">
          <a:xfrm>
            <a:off x="2128838" y="1092683"/>
            <a:ext cx="6413500" cy="36058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Autofit/>
          </a:bodyPr>
          <a:lstStyle/>
          <a:p>
            <a:pPr marL="137160" indent="0" algn="just"/>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400" u="sng" dirty="0">
                <a:solidFill>
                  <a:schemeClr val="accent4">
                    <a:lumMod val="40000"/>
                    <a:lumOff val="60000"/>
                  </a:schemeClr>
                </a:solidFill>
                <a:latin typeface="Arial Black" pitchFamily="34" charset="0"/>
              </a:rPr>
              <a:t>INTRODUCTION</a:t>
            </a:r>
            <a:r>
              <a:rPr lang="en-US" sz="2000" b="1" dirty="0">
                <a:solidFill>
                  <a:srgbClr val="FF0000"/>
                </a:solidFill>
                <a:latin typeface="Arial Black" pitchFamily="34" charset="0"/>
              </a:rPr>
              <a:t/>
            </a:r>
            <a:br>
              <a:rPr lang="en-US" sz="2000" b="1" dirty="0">
                <a:solidFill>
                  <a:srgbClr val="FF0000"/>
                </a:solidFill>
                <a:latin typeface="Arial Black" pitchFamily="34" charset="0"/>
              </a:rPr>
            </a:br>
            <a:r>
              <a:rPr lang="en-US" sz="2000" b="1" dirty="0"/>
              <a:t> </a:t>
            </a:r>
            <a:r>
              <a:rPr lang="en-US" sz="2000" dirty="0"/>
              <a:t/>
            </a:r>
            <a:br>
              <a:rPr lang="en-US" sz="2000" dirty="0"/>
            </a:br>
            <a:r>
              <a:rPr lang="en-US" sz="2000" dirty="0" smtClean="0">
                <a:solidFill>
                  <a:schemeClr val="bg1"/>
                </a:solidFill>
                <a:latin typeface="Centaur" panose="02030504050205020304" pitchFamily="18" charset="0"/>
              </a:rPr>
              <a:t>E-Bus  Reservation </a:t>
            </a:r>
            <a:r>
              <a:rPr lang="en-US" sz="2000" dirty="0">
                <a:solidFill>
                  <a:schemeClr val="bg1"/>
                </a:solidFill>
                <a:latin typeface="Centaur" panose="02030504050205020304" pitchFamily="18" charset="0"/>
              </a:rPr>
              <a:t>System is </a:t>
            </a:r>
            <a:r>
              <a:rPr lang="en-US" sz="2000" dirty="0" smtClean="0">
                <a:solidFill>
                  <a:schemeClr val="bg1"/>
                </a:solidFill>
                <a:latin typeface="Centaur" panose="02030504050205020304" pitchFamily="18" charset="0"/>
              </a:rPr>
              <a:t>Web </a:t>
            </a:r>
            <a:r>
              <a:rPr lang="en-US" sz="2000" dirty="0">
                <a:solidFill>
                  <a:schemeClr val="bg1"/>
                </a:solidFill>
                <a:latin typeface="Centaur" panose="02030504050205020304" pitchFamily="18" charset="0"/>
              </a:rPr>
              <a:t>based application that works within centralized network. The software program </a:t>
            </a:r>
            <a:r>
              <a:rPr lang="en-US" sz="2000" dirty="0" smtClean="0">
                <a:solidFill>
                  <a:schemeClr val="bg1"/>
                </a:solidFill>
                <a:latin typeface="Centaur" panose="02030504050205020304" pitchFamily="18" charset="0"/>
              </a:rPr>
              <a:t>“</a:t>
            </a:r>
            <a:r>
              <a:rPr lang="en-US" sz="2000" dirty="0" smtClean="0">
                <a:solidFill>
                  <a:schemeClr val="bg1"/>
                </a:solidFill>
                <a:latin typeface="Centaur" panose="02030504050205020304" pitchFamily="18" charset="0"/>
              </a:rPr>
              <a:t>E-</a:t>
            </a:r>
            <a:r>
              <a:rPr lang="en-US" sz="2000" dirty="0" smtClean="0">
                <a:solidFill>
                  <a:schemeClr val="bg1"/>
                </a:solidFill>
                <a:latin typeface="Centaur" panose="02030504050205020304" pitchFamily="18" charset="0"/>
              </a:rPr>
              <a:t> </a:t>
            </a:r>
            <a:r>
              <a:rPr lang="en-US" sz="2000" dirty="0">
                <a:solidFill>
                  <a:schemeClr val="bg1"/>
                </a:solidFill>
                <a:latin typeface="Centaur" panose="02030504050205020304" pitchFamily="18" charset="0"/>
              </a:rPr>
              <a:t>Bus Reservation System” provides bus transportation system, a facility to reserved seats, cancellation of seats and different types of enquiry which need an instant and quick reservation. </a:t>
            </a:r>
            <a:r>
              <a:rPr lang="en-US" sz="2000" dirty="0" smtClean="0">
                <a:solidFill>
                  <a:schemeClr val="bg1"/>
                </a:solidFill>
                <a:latin typeface="Centaur" panose="02030504050205020304" pitchFamily="18" charset="0"/>
              </a:rPr>
              <a:t>It</a:t>
            </a:r>
            <a:r>
              <a:rPr lang="en-US" sz="2000" dirty="0" smtClean="0">
                <a:solidFill>
                  <a:schemeClr val="bg1"/>
                </a:solidFill>
                <a:latin typeface="Centaur" panose="02030504050205020304" pitchFamily="18" charset="0"/>
              </a:rPr>
              <a:t> </a:t>
            </a:r>
            <a:r>
              <a:rPr lang="en-US" sz="2000" dirty="0">
                <a:solidFill>
                  <a:schemeClr val="bg1"/>
                </a:solidFill>
                <a:latin typeface="Centaur" panose="02030504050205020304" pitchFamily="18" charset="0"/>
              </a:rPr>
              <a:t>is built for manage and computerize the traditional database, ticket booking and tracking bus and travel made easy. It maintains all data’s of users, bus details, reservation details, booking details, customer details. </a:t>
            </a:r>
            <a:endParaRPr lang="en-US" sz="1800" dirty="0">
              <a:solidFill>
                <a:schemeClr val="bg1"/>
              </a:solidFill>
            </a:endParaRPr>
          </a:p>
        </p:txBody>
      </p:sp>
    </p:spTree>
    <p:extLst>
      <p:ext uri="{BB962C8B-B14F-4D97-AF65-F5344CB8AC3E}">
        <p14:creationId xmlns="" xmlns:p14="http://schemas.microsoft.com/office/powerpoint/2010/main" val="1101633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180" y="324980"/>
            <a:ext cx="2485039" cy="461665"/>
          </a:xfrm>
          <a:prstGeom prst="rect">
            <a:avLst/>
          </a:prstGeom>
        </p:spPr>
        <p:txBody>
          <a:bodyPr wrap="none">
            <a:spAutoFit/>
          </a:bodyPr>
          <a:lstStyle/>
          <a:p>
            <a:r>
              <a:rPr lang="en-US" sz="2400" u="sng" dirty="0">
                <a:solidFill>
                  <a:schemeClr val="accent4">
                    <a:lumMod val="40000"/>
                    <a:lumOff val="60000"/>
                  </a:schemeClr>
                </a:solidFill>
                <a:latin typeface="Arial Black" pitchFamily="34" charset="0"/>
              </a:rPr>
              <a:t>CONCLUSION</a:t>
            </a:r>
            <a:endParaRPr lang="en-IN" sz="2400" dirty="0">
              <a:solidFill>
                <a:schemeClr val="accent4">
                  <a:lumMod val="40000"/>
                  <a:lumOff val="60000"/>
                </a:schemeClr>
              </a:solidFill>
            </a:endParaRPr>
          </a:p>
        </p:txBody>
      </p:sp>
      <p:sp>
        <p:nvSpPr>
          <p:cNvPr id="5" name="Rectangle 4"/>
          <p:cNvSpPr/>
          <p:nvPr/>
        </p:nvSpPr>
        <p:spPr>
          <a:xfrm>
            <a:off x="2286000" y="1002090"/>
            <a:ext cx="6561740" cy="3416320"/>
          </a:xfrm>
          <a:prstGeom prst="rect">
            <a:avLst/>
          </a:prstGeom>
        </p:spPr>
        <p:txBody>
          <a:bodyPr wrap="square">
            <a:spAutoFit/>
          </a:bodyPr>
          <a:lstStyle/>
          <a:p>
            <a:pPr lvl="0" algn="just"/>
            <a:r>
              <a:rPr lang="en-US" sz="2400" dirty="0" smtClean="0">
                <a:solidFill>
                  <a:schemeClr val="bg1"/>
                </a:solidFill>
                <a:latin typeface="Centaur" panose="02030504050205020304" pitchFamily="18" charset="0"/>
              </a:rPr>
              <a:t>E-Bus </a:t>
            </a:r>
            <a:r>
              <a:rPr lang="en-US" sz="2400" dirty="0">
                <a:solidFill>
                  <a:schemeClr val="bg1"/>
                </a:solidFill>
                <a:latin typeface="Centaur" panose="02030504050205020304" pitchFamily="18" charset="0"/>
              </a:rPr>
              <a:t>reservation System which provides online reservation of bus.</a:t>
            </a:r>
          </a:p>
          <a:p>
            <a:pPr lvl="0" algn="just"/>
            <a:r>
              <a:rPr lang="en-US" sz="2400" dirty="0">
                <a:solidFill>
                  <a:schemeClr val="bg1"/>
                </a:solidFill>
                <a:latin typeface="Centaur" panose="02030504050205020304" pitchFamily="18" charset="0"/>
              </a:rPr>
              <a:t>This system is user friendly and accurate.</a:t>
            </a:r>
          </a:p>
          <a:p>
            <a:pPr algn="just">
              <a:buNone/>
            </a:pPr>
            <a:endParaRPr lang="en-US" sz="2400" dirty="0">
              <a:solidFill>
                <a:schemeClr val="bg1"/>
              </a:solidFill>
              <a:latin typeface="Centaur" panose="02030504050205020304" pitchFamily="18" charset="0"/>
            </a:endParaRPr>
          </a:p>
          <a:p>
            <a:pPr lvl="0" algn="just"/>
            <a:r>
              <a:rPr lang="en-US" sz="2400" dirty="0">
                <a:solidFill>
                  <a:schemeClr val="bg1"/>
                </a:solidFill>
                <a:latin typeface="Centaur" panose="02030504050205020304" pitchFamily="18" charset="0"/>
              </a:rPr>
              <a:t>This system is available 24 hours and efficient in reservation.</a:t>
            </a:r>
          </a:p>
          <a:p>
            <a:pPr lvl="0" algn="just">
              <a:buNone/>
            </a:pPr>
            <a:r>
              <a:rPr lang="en-US" sz="2400" dirty="0">
                <a:solidFill>
                  <a:schemeClr val="bg1"/>
                </a:solidFill>
                <a:latin typeface="Centaur" panose="02030504050205020304" pitchFamily="18" charset="0"/>
              </a:rPr>
              <a:t> </a:t>
            </a:r>
          </a:p>
          <a:p>
            <a:pPr lvl="0" algn="just"/>
            <a:r>
              <a:rPr lang="en-US" sz="2400" dirty="0">
                <a:solidFill>
                  <a:schemeClr val="bg1"/>
                </a:solidFill>
                <a:latin typeface="Centaur" panose="02030504050205020304" pitchFamily="18" charset="0"/>
              </a:rPr>
              <a:t>It has no hidden costs in fares.</a:t>
            </a:r>
          </a:p>
          <a:p>
            <a:pPr algn="just"/>
            <a:endParaRPr lang="en-US" sz="2400" dirty="0">
              <a:solidFill>
                <a:schemeClr val="bg1"/>
              </a:solidFill>
              <a:latin typeface="Centaur" panose="02030504050205020304" pitchFamily="18" charset="0"/>
            </a:endParaRPr>
          </a:p>
        </p:txBody>
      </p:sp>
    </p:spTree>
    <p:extLst>
      <p:ext uri="{BB962C8B-B14F-4D97-AF65-F5344CB8AC3E}">
        <p14:creationId xmlns="" xmlns:p14="http://schemas.microsoft.com/office/powerpoint/2010/main" val="4600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6590" y="433880"/>
            <a:ext cx="2405146" cy="523220"/>
          </a:xfrm>
          <a:prstGeom prst="rect">
            <a:avLst/>
          </a:prstGeom>
        </p:spPr>
        <p:txBody>
          <a:bodyPr wrap="none">
            <a:spAutoFit/>
          </a:bodyPr>
          <a:lstStyle/>
          <a:p>
            <a:r>
              <a:rPr lang="en-US" sz="2800" u="sng" dirty="0">
                <a:solidFill>
                  <a:schemeClr val="accent4">
                    <a:lumMod val="40000"/>
                    <a:lumOff val="60000"/>
                  </a:schemeClr>
                </a:solidFill>
                <a:latin typeface="Arial Black" pitchFamily="34" charset="0"/>
              </a:rPr>
              <a:t>References</a:t>
            </a:r>
            <a:endParaRPr lang="en-IN" sz="2000" dirty="0">
              <a:solidFill>
                <a:schemeClr val="accent4">
                  <a:lumMod val="40000"/>
                  <a:lumOff val="60000"/>
                </a:schemeClr>
              </a:solidFill>
            </a:endParaRPr>
          </a:p>
        </p:txBody>
      </p:sp>
      <p:sp>
        <p:nvSpPr>
          <p:cNvPr id="5" name="Rectangle 4"/>
          <p:cNvSpPr/>
          <p:nvPr/>
        </p:nvSpPr>
        <p:spPr>
          <a:xfrm>
            <a:off x="3503065" y="1655520"/>
            <a:ext cx="4572000" cy="1938992"/>
          </a:xfrm>
          <a:prstGeom prst="rect">
            <a:avLst/>
          </a:prstGeom>
        </p:spPr>
        <p:txBody>
          <a:bodyPr>
            <a:spAutoFit/>
          </a:bodyPr>
          <a:lstStyle/>
          <a:p>
            <a:pPr algn="ctr"/>
            <a:r>
              <a:rPr lang="en-US" sz="2400" i="1" dirty="0">
                <a:solidFill>
                  <a:schemeClr val="bg1"/>
                </a:solidFill>
              </a:rPr>
              <a:t>http://www.google.co.pk/</a:t>
            </a:r>
          </a:p>
          <a:p>
            <a:pPr algn="ctr"/>
            <a:r>
              <a:rPr lang="en-US" sz="2400" i="1" dirty="0">
                <a:solidFill>
                  <a:schemeClr val="bg1"/>
                </a:solidFill>
              </a:rPr>
              <a:t>http://www.javatpoint.com/</a:t>
            </a:r>
            <a:endParaRPr lang="en-US" sz="2400" dirty="0">
              <a:solidFill>
                <a:schemeClr val="bg1"/>
              </a:solidFill>
            </a:endParaRPr>
          </a:p>
          <a:p>
            <a:pPr algn="ctr">
              <a:buNone/>
            </a:pPr>
            <a:r>
              <a:rPr lang="en-US" sz="2400" i="1" dirty="0">
                <a:solidFill>
                  <a:schemeClr val="bg1"/>
                </a:solidFill>
              </a:rPr>
              <a:t>http://www.stackoverflow.com/</a:t>
            </a:r>
          </a:p>
          <a:p>
            <a:pPr algn="ctr"/>
            <a:r>
              <a:rPr lang="en-US" sz="2400" i="1" dirty="0">
                <a:solidFill>
                  <a:schemeClr val="bg1"/>
                </a:solidFill>
              </a:rPr>
              <a:t>http://www.w3school.com/</a:t>
            </a:r>
            <a:endParaRPr lang="en-US" sz="2400" dirty="0">
              <a:solidFill>
                <a:schemeClr val="bg1"/>
              </a:solidFill>
            </a:endParaRPr>
          </a:p>
          <a:p>
            <a:pPr algn="ctr">
              <a:buNone/>
            </a:pPr>
            <a:endParaRPr lang="en-US" sz="2400" dirty="0">
              <a:solidFill>
                <a:schemeClr val="bg1"/>
              </a:solidFill>
            </a:endParaRPr>
          </a:p>
        </p:txBody>
      </p:sp>
    </p:spTree>
    <p:extLst>
      <p:ext uri="{BB962C8B-B14F-4D97-AF65-F5344CB8AC3E}">
        <p14:creationId xmlns="" xmlns:p14="http://schemas.microsoft.com/office/powerpoint/2010/main" val="4063825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180" y="1621367"/>
            <a:ext cx="3579634" cy="923330"/>
          </a:xfrm>
          <a:prstGeom prst="rect">
            <a:avLst/>
          </a:prstGeom>
        </p:spPr>
        <p:txBody>
          <a:bodyPr wrap="none">
            <a:spAutoFit/>
          </a:bodyPr>
          <a:lstStyle/>
          <a:p>
            <a:pPr>
              <a:buNone/>
            </a:pPr>
            <a:r>
              <a:rPr lang="en-US" sz="5400" b="1" dirty="0">
                <a:solidFill>
                  <a:schemeClr val="accent4">
                    <a:lumMod val="40000"/>
                    <a:lumOff val="60000"/>
                  </a:schemeClr>
                </a:solidFill>
                <a:latin typeface="Centaur" panose="02030504050205020304" pitchFamily="18" charset="0"/>
              </a:rPr>
              <a:t>Thank You!!!!</a:t>
            </a:r>
          </a:p>
        </p:txBody>
      </p:sp>
    </p:spTree>
    <p:extLst>
      <p:ext uri="{BB962C8B-B14F-4D97-AF65-F5344CB8AC3E}">
        <p14:creationId xmlns="" xmlns:p14="http://schemas.microsoft.com/office/powerpoint/2010/main" val="1609422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Autofit/>
          </a:bodyPr>
          <a:lstStyle/>
          <a:p>
            <a:pPr algn="ct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400" u="sng" dirty="0">
                <a:solidFill>
                  <a:schemeClr val="accent4">
                    <a:lumMod val="40000"/>
                    <a:lumOff val="60000"/>
                  </a:schemeClr>
                </a:solidFill>
                <a:latin typeface="Arial Black" pitchFamily="34" charset="0"/>
              </a:rPr>
              <a:t>ANALYSIS</a:t>
            </a:r>
            <a:r>
              <a:rPr lang="en-US" sz="2000" dirty="0">
                <a:solidFill>
                  <a:srgbClr val="FF0000"/>
                </a:solidFill>
                <a:latin typeface="Arial Black" pitchFamily="34" charset="0"/>
              </a:rPr>
              <a:t/>
            </a:r>
            <a:br>
              <a:rPr lang="en-US" sz="2000" dirty="0">
                <a:solidFill>
                  <a:srgbClr val="FF0000"/>
                </a:solidFill>
                <a:latin typeface="Arial Black" pitchFamily="34" charset="0"/>
              </a:rPr>
            </a:br>
            <a:r>
              <a:rPr lang="en-US" sz="2000" dirty="0"/>
              <a:t> </a:t>
            </a:r>
            <a:br>
              <a:rPr lang="en-US" sz="2000" dirty="0"/>
            </a:br>
            <a:r>
              <a:rPr lang="en-US" sz="2000" dirty="0">
                <a:solidFill>
                  <a:schemeClr val="bg1"/>
                </a:solidFill>
                <a:latin typeface="Centaur" panose="02030504050205020304" pitchFamily="18" charset="0"/>
              </a:rPr>
              <a:t>Requirement analysis is a software engineering task that bridges the gap between the system level software allocation and software design.</a:t>
            </a:r>
            <a:br>
              <a:rPr lang="en-US" sz="2000" dirty="0">
                <a:solidFill>
                  <a:schemeClr val="bg1"/>
                </a:solidFill>
                <a:latin typeface="Centaur" panose="02030504050205020304" pitchFamily="18" charset="0"/>
              </a:rPr>
            </a:br>
            <a:r>
              <a:rPr lang="en-US" sz="2000" dirty="0">
                <a:solidFill>
                  <a:schemeClr val="bg1"/>
                </a:solidFill>
                <a:latin typeface="Centaur" panose="02030504050205020304" pitchFamily="18" charset="0"/>
              </a:rPr>
              <a:t> </a:t>
            </a:r>
            <a:br>
              <a:rPr lang="en-US" sz="2000" dirty="0">
                <a:solidFill>
                  <a:schemeClr val="bg1"/>
                </a:solidFill>
                <a:latin typeface="Centaur" panose="02030504050205020304" pitchFamily="18" charset="0"/>
              </a:rPr>
            </a:br>
            <a:r>
              <a:rPr lang="en-US" sz="2000" dirty="0">
                <a:solidFill>
                  <a:schemeClr val="bg1"/>
                </a:solidFill>
                <a:latin typeface="Centaur" panose="02030504050205020304" pitchFamily="18" charset="0"/>
              </a:rPr>
              <a:t>	It enables the system engineer to specify software function and performance, indicate software interface with other system elements, and establish design constraints that the software must meet.</a:t>
            </a:r>
            <a:br>
              <a:rPr lang="en-US" sz="2000" dirty="0">
                <a:solidFill>
                  <a:schemeClr val="bg1"/>
                </a:solidFill>
                <a:latin typeface="Centaur" panose="02030504050205020304" pitchFamily="18" charset="0"/>
              </a:rPr>
            </a:br>
            <a:r>
              <a:rPr lang="en-US" sz="2000" dirty="0">
                <a:solidFill>
                  <a:schemeClr val="bg1"/>
                </a:solidFill>
                <a:latin typeface="Centaur" panose="02030504050205020304" pitchFamily="18" charset="0"/>
              </a:rPr>
              <a:t> </a:t>
            </a:r>
            <a:br>
              <a:rPr lang="en-US" sz="2000" dirty="0">
                <a:solidFill>
                  <a:schemeClr val="bg1"/>
                </a:solidFill>
                <a:latin typeface="Centaur" panose="02030504050205020304" pitchFamily="18" charset="0"/>
              </a:rPr>
            </a:br>
            <a:r>
              <a:rPr lang="en-US" sz="2000" dirty="0">
                <a:solidFill>
                  <a:schemeClr val="bg1"/>
                </a:solidFill>
                <a:latin typeface="Centaur" panose="02030504050205020304" pitchFamily="18" charset="0"/>
              </a:rPr>
              <a:t>	It provides the software designer with a representation of information and function that can be translated to data, architectural and procedural design.</a:t>
            </a:r>
            <a:r>
              <a:rPr lang="en-US" sz="1800" dirty="0">
                <a:solidFill>
                  <a:schemeClr val="bg1"/>
                </a:solidFill>
                <a:latin typeface="Centaur" panose="02030504050205020304" pitchFamily="18" charset="0"/>
              </a:rPr>
              <a:t/>
            </a:r>
            <a:br>
              <a:rPr lang="en-US" sz="1800" dirty="0">
                <a:solidFill>
                  <a:schemeClr val="bg1"/>
                </a:solidFill>
                <a:latin typeface="Centaur" panose="02030504050205020304" pitchFamily="18" charset="0"/>
              </a:rPr>
            </a:br>
            <a:r>
              <a:rPr lang="en-US" sz="1800" dirty="0"/>
              <a:t> </a:t>
            </a:r>
            <a:br>
              <a:rPr lang="en-US" sz="1800" dirty="0"/>
            </a:br>
            <a:r>
              <a:rPr lang="en-US" sz="1800" u="sng" dirty="0">
                <a:solidFill>
                  <a:srgbClr val="FF0000"/>
                </a:solidFill>
                <a:latin typeface="Arial Black" pitchFamily="34" charset="0"/>
              </a:rPr>
              <a:t/>
            </a:r>
            <a:br>
              <a:rPr lang="en-US" sz="1800" u="sng" dirty="0">
                <a:solidFill>
                  <a:srgbClr val="FF0000"/>
                </a:solidFill>
                <a:latin typeface="Arial Black" pitchFamily="34" charset="0"/>
              </a:rPr>
            </a:br>
            <a:r>
              <a:rPr lang="en-US" sz="1800" u="sng" dirty="0">
                <a:solidFill>
                  <a:srgbClr val="FF0000"/>
                </a:solidFill>
                <a:latin typeface="Arial Black" pitchFamily="34" charset="0"/>
              </a:rPr>
              <a:t/>
            </a:r>
            <a:br>
              <a:rPr lang="en-US" sz="1800" u="sng" dirty="0">
                <a:solidFill>
                  <a:srgbClr val="FF0000"/>
                </a:solidFill>
                <a:latin typeface="Arial Black" pitchFamily="34" charset="0"/>
              </a:rPr>
            </a:br>
            <a:r>
              <a:rPr lang="en-US" sz="1800" u="sng" dirty="0">
                <a:solidFill>
                  <a:srgbClr val="FF0000"/>
                </a:solidFill>
                <a:latin typeface="Arial Black" pitchFamily="34" charset="0"/>
              </a:rPr>
              <a:t/>
            </a:r>
            <a:br>
              <a:rPr lang="en-US" sz="18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u="sng" dirty="0">
                <a:solidFill>
                  <a:srgbClr val="FF0000"/>
                </a:solidFill>
                <a:latin typeface="Arial Black" pitchFamily="34" charset="0"/>
              </a:rPr>
              <a:t/>
            </a:r>
            <a:br>
              <a:rPr lang="en-US" sz="2000" u="sng" dirty="0">
                <a:solidFill>
                  <a:srgbClr val="FF0000"/>
                </a:solidFill>
                <a:latin typeface="Arial Black" pitchFamily="34" charset="0"/>
              </a:rPr>
            </a:br>
            <a:r>
              <a:rPr lang="en-US" sz="2000" dirty="0">
                <a:latin typeface="Arial Black" pitchFamily="34" charset="0"/>
              </a:rPr>
              <a:t/>
            </a:r>
            <a:br>
              <a:rPr lang="en-US" sz="2000" dirty="0">
                <a:latin typeface="Arial Black" pitchFamily="34" charset="0"/>
              </a:rPr>
            </a:br>
            <a:endParaRPr lang="en-US" sz="2000" dirty="0"/>
          </a:p>
        </p:txBody>
      </p:sp>
    </p:spTree>
    <p:extLst>
      <p:ext uri="{BB962C8B-B14F-4D97-AF65-F5344CB8AC3E}">
        <p14:creationId xmlns="" xmlns:p14="http://schemas.microsoft.com/office/powerpoint/2010/main" val="3136225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8720" y="128470"/>
            <a:ext cx="6871725" cy="4493538"/>
          </a:xfrm>
          <a:prstGeom prst="rect">
            <a:avLst/>
          </a:prstGeom>
        </p:spPr>
        <p:txBody>
          <a:bodyPr wrap="square">
            <a:spAutoFit/>
          </a:bodyPr>
          <a:lstStyle/>
          <a:p>
            <a:pPr lvl="0">
              <a:buNone/>
            </a:pPr>
            <a:r>
              <a:rPr lang="en-US" sz="2400" b="1" dirty="0">
                <a:solidFill>
                  <a:schemeClr val="accent4">
                    <a:lumMod val="40000"/>
                    <a:lumOff val="60000"/>
                  </a:schemeClr>
                </a:solidFill>
                <a:latin typeface="Arial Black" pitchFamily="34" charset="0"/>
              </a:rPr>
              <a:t>Introduction :</a:t>
            </a:r>
          </a:p>
          <a:p>
            <a:pPr lvl="0">
              <a:buNone/>
            </a:pPr>
            <a:endParaRPr lang="en-US" sz="2000" dirty="0">
              <a:solidFill>
                <a:schemeClr val="accent4">
                  <a:lumMod val="40000"/>
                  <a:lumOff val="60000"/>
                </a:schemeClr>
              </a:solidFill>
              <a:latin typeface="Arial Black" pitchFamily="34" charset="0"/>
            </a:endParaRPr>
          </a:p>
          <a:p>
            <a:pPr lvl="0">
              <a:buNone/>
            </a:pPr>
            <a:r>
              <a:rPr lang="en-IN" b="1" dirty="0" smtClean="0">
                <a:solidFill>
                  <a:schemeClr val="bg1"/>
                </a:solidFill>
                <a:latin typeface="Centaur" pitchFamily="18" charset="0"/>
              </a:rPr>
              <a:t>E-BUS </a:t>
            </a:r>
            <a:r>
              <a:rPr lang="en-IN" b="1" dirty="0" smtClean="0">
                <a:solidFill>
                  <a:schemeClr val="bg1"/>
                </a:solidFill>
                <a:latin typeface="Centaur" pitchFamily="18" charset="0"/>
              </a:rPr>
              <a:t>Reservation System is a web application that can be used in a bus transportation system </a:t>
            </a:r>
            <a:r>
              <a:rPr lang="en-IN" b="1" dirty="0" err="1" smtClean="0">
                <a:solidFill>
                  <a:schemeClr val="bg1"/>
                </a:solidFill>
                <a:latin typeface="Centaur" pitchFamily="18" charset="0"/>
              </a:rPr>
              <a:t>i</a:t>
            </a:r>
            <a:r>
              <a:rPr lang="en-IN" b="1" dirty="0" smtClean="0">
                <a:solidFill>
                  <a:schemeClr val="bg1"/>
                </a:solidFill>
                <a:latin typeface="Centaur" pitchFamily="18" charset="0"/>
              </a:rPr>
              <a:t> </a:t>
            </a:r>
            <a:r>
              <a:rPr lang="en-IN" b="1" dirty="0" smtClean="0">
                <a:solidFill>
                  <a:schemeClr val="bg1"/>
                </a:solidFill>
                <a:latin typeface="Centaur" pitchFamily="18" charset="0"/>
              </a:rPr>
              <a:t>to reserve seats, cancellation of reservation and different types of route enquiries used on securing quick reservations. It will maintain all customer details, bus details, reservation details</a:t>
            </a:r>
            <a:endParaRPr lang="en-US" b="1" dirty="0">
              <a:solidFill>
                <a:schemeClr val="bg1"/>
              </a:solidFill>
              <a:latin typeface="Centaur" pitchFamily="18" charset="0"/>
            </a:endParaRPr>
          </a:p>
          <a:p>
            <a:pPr lvl="0">
              <a:buNone/>
            </a:pPr>
            <a:r>
              <a:rPr lang="en-US" sz="2400" b="1" dirty="0">
                <a:solidFill>
                  <a:schemeClr val="accent4">
                    <a:lumMod val="40000"/>
                    <a:lumOff val="60000"/>
                  </a:schemeClr>
                </a:solidFill>
                <a:latin typeface="Arial Black" pitchFamily="34" charset="0"/>
              </a:rPr>
              <a:t>Problem statement :</a:t>
            </a:r>
          </a:p>
          <a:p>
            <a:pPr lvl="0">
              <a:buNone/>
            </a:pPr>
            <a:endParaRPr lang="en-US" sz="2000" b="1" dirty="0">
              <a:solidFill>
                <a:schemeClr val="accent4">
                  <a:lumMod val="40000"/>
                  <a:lumOff val="60000"/>
                </a:schemeClr>
              </a:solidFill>
              <a:latin typeface="Arial Black" pitchFamily="34" charset="0"/>
            </a:endParaRPr>
          </a:p>
          <a:p>
            <a:pPr algn="just"/>
            <a:r>
              <a:rPr lang="en-US" b="1" dirty="0">
                <a:solidFill>
                  <a:schemeClr val="bg1"/>
                </a:solidFill>
                <a:latin typeface="Centaur" panose="02030504050205020304" pitchFamily="18" charset="0"/>
              </a:rPr>
              <a:t>System that are using by the staff at the counter currently is an internal system and just used to sell the bus ticket at the counter. Customer has to go to the counter to buy bus ticket or ask for bus schedule. Furthermore, customers need to pay cash when they buy the bus ticket and sometimes needs to queue up long time to get the bus ticket. Besides that, customer also not allowed to buy bus ticket through telephone and the bus company's telephone always-busy line.</a:t>
            </a:r>
          </a:p>
          <a:p>
            <a:endParaRPr lang="en-US" dirty="0">
              <a:solidFill>
                <a:schemeClr val="accent4">
                  <a:lumMod val="40000"/>
                  <a:lumOff val="60000"/>
                </a:schemeClr>
              </a:solidFill>
              <a:latin typeface="Arial Black" pitchFamily="34" charset="0"/>
            </a:endParaRPr>
          </a:p>
        </p:txBody>
      </p:sp>
    </p:spTree>
    <p:extLst>
      <p:ext uri="{BB962C8B-B14F-4D97-AF65-F5344CB8AC3E}">
        <p14:creationId xmlns="" xmlns:p14="http://schemas.microsoft.com/office/powerpoint/2010/main" val="398445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5999" y="586585"/>
            <a:ext cx="6714445" cy="3416320"/>
          </a:xfrm>
          <a:prstGeom prst="rect">
            <a:avLst/>
          </a:prstGeom>
        </p:spPr>
        <p:txBody>
          <a:bodyPr wrap="square">
            <a:spAutoFit/>
          </a:bodyPr>
          <a:lstStyle/>
          <a:p>
            <a:pPr algn="just">
              <a:buNone/>
            </a:pPr>
            <a:r>
              <a:rPr lang="en-US" b="1" dirty="0"/>
              <a:t> </a:t>
            </a:r>
            <a:r>
              <a:rPr lang="en-US" sz="2400" b="1" u="sng" dirty="0">
                <a:solidFill>
                  <a:schemeClr val="accent4">
                    <a:lumMod val="40000"/>
                    <a:lumOff val="60000"/>
                  </a:schemeClr>
                </a:solidFill>
                <a:latin typeface="Arial Black" pitchFamily="34" charset="0"/>
              </a:rPr>
              <a:t>SOLUTION</a:t>
            </a:r>
            <a:endParaRPr lang="en-US" sz="2400" dirty="0">
              <a:solidFill>
                <a:schemeClr val="accent4">
                  <a:lumMod val="40000"/>
                  <a:lumOff val="60000"/>
                </a:schemeClr>
              </a:solidFill>
              <a:latin typeface="Arial Black" pitchFamily="34" charset="0"/>
            </a:endParaRPr>
          </a:p>
          <a:p>
            <a:pPr algn="just"/>
            <a:endParaRPr lang="en-US" sz="1600" dirty="0">
              <a:latin typeface="Arial Black" pitchFamily="34" charset="0"/>
            </a:endParaRPr>
          </a:p>
          <a:p>
            <a:pPr algn="just"/>
            <a:r>
              <a:rPr lang="en-US" sz="2200" b="1" dirty="0">
                <a:solidFill>
                  <a:schemeClr val="bg1"/>
                </a:solidFill>
                <a:latin typeface="Centaur" panose="02030504050205020304" pitchFamily="18" charset="0"/>
              </a:rPr>
              <a:t>The method to solve this problem is to create an online booking bus ticket system . Customer can buy the book ticket over the Internet, 24 hours a day, 7 days a week and the bus ticket can't be lost, stolen or left behind. In addition, the online system lets the customers check the availability of the bus ticket before they buy bus ticket. Furthermore, customers no need to pay cash to buy bus ticket because they can pay the bus ticket on the traveling time.</a:t>
            </a:r>
            <a:endParaRPr lang="en-IN" sz="2200" b="1" dirty="0">
              <a:solidFill>
                <a:schemeClr val="bg1"/>
              </a:solidFill>
              <a:latin typeface="Centaur" panose="02030504050205020304" pitchFamily="18" charset="0"/>
            </a:endParaRPr>
          </a:p>
        </p:txBody>
      </p:sp>
    </p:spTree>
    <p:extLst>
      <p:ext uri="{BB962C8B-B14F-4D97-AF65-F5344CB8AC3E}">
        <p14:creationId xmlns="" xmlns:p14="http://schemas.microsoft.com/office/powerpoint/2010/main" val="316196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9539" y="281175"/>
            <a:ext cx="6108202" cy="4278094"/>
          </a:xfrm>
          <a:prstGeom prst="rect">
            <a:avLst/>
          </a:prstGeom>
        </p:spPr>
        <p:txBody>
          <a:bodyPr wrap="square">
            <a:spAutoFit/>
          </a:bodyPr>
          <a:lstStyle/>
          <a:p>
            <a:pPr>
              <a:buNone/>
            </a:pPr>
            <a:r>
              <a:rPr lang="en-US" sz="1600" b="1" dirty="0">
                <a:solidFill>
                  <a:schemeClr val="accent4">
                    <a:lumMod val="40000"/>
                    <a:lumOff val="60000"/>
                  </a:schemeClr>
                </a:solidFill>
              </a:rPr>
              <a:t> </a:t>
            </a:r>
            <a:r>
              <a:rPr lang="en-US" sz="2400" b="1" u="sng" dirty="0">
                <a:solidFill>
                  <a:schemeClr val="accent4">
                    <a:lumMod val="40000"/>
                    <a:lumOff val="60000"/>
                  </a:schemeClr>
                </a:solidFill>
                <a:latin typeface="Arial Black" pitchFamily="34" charset="0"/>
              </a:rPr>
              <a:t>SYSTEM SPECIFICATION</a:t>
            </a:r>
            <a:endParaRPr lang="en-US" sz="2000" b="1" dirty="0">
              <a:solidFill>
                <a:schemeClr val="accent4">
                  <a:lumMod val="40000"/>
                  <a:lumOff val="60000"/>
                </a:schemeClr>
              </a:solidFill>
              <a:latin typeface="Arial Black" pitchFamily="34" charset="0"/>
            </a:endParaRPr>
          </a:p>
          <a:p>
            <a:pPr>
              <a:buNone/>
            </a:pPr>
            <a:r>
              <a:rPr lang="en-US" sz="1600" b="1" dirty="0"/>
              <a:t> </a:t>
            </a:r>
            <a:endParaRPr lang="en-US" sz="1600" dirty="0"/>
          </a:p>
          <a:p>
            <a:pPr lvl="0"/>
            <a:r>
              <a:rPr lang="en-US" sz="2400" b="1" u="sng" dirty="0">
                <a:solidFill>
                  <a:schemeClr val="bg1"/>
                </a:solidFill>
                <a:latin typeface="Centaur" panose="02030504050205020304" pitchFamily="18" charset="0"/>
              </a:rPr>
              <a:t>HARDWARE CONFIGURATION:</a:t>
            </a:r>
            <a:endParaRPr lang="en-US" sz="2400" dirty="0">
              <a:solidFill>
                <a:schemeClr val="bg1"/>
              </a:solidFill>
              <a:latin typeface="Centaur" panose="02030504050205020304" pitchFamily="18" charset="0"/>
            </a:endParaRPr>
          </a:p>
          <a:p>
            <a:r>
              <a:rPr lang="en-US" sz="2000" dirty="0">
                <a:solidFill>
                  <a:schemeClr val="bg1"/>
                </a:solidFill>
                <a:latin typeface="Centaur" panose="02030504050205020304" pitchFamily="18" charset="0"/>
              </a:rPr>
              <a:t>Computer processor   : </a:t>
            </a:r>
            <a:r>
              <a:rPr lang="en-US" sz="2000" dirty="0" smtClean="0">
                <a:solidFill>
                  <a:schemeClr val="bg1"/>
                </a:solidFill>
                <a:latin typeface="Centaur" panose="02030504050205020304" pitchFamily="18" charset="0"/>
              </a:rPr>
              <a:t>i3</a:t>
            </a:r>
            <a:endParaRPr lang="en-US" sz="2000" dirty="0">
              <a:solidFill>
                <a:schemeClr val="bg1"/>
              </a:solidFill>
              <a:latin typeface="Centaur" panose="02030504050205020304" pitchFamily="18" charset="0"/>
            </a:endParaRPr>
          </a:p>
          <a:p>
            <a:r>
              <a:rPr lang="en-US" sz="2000" dirty="0">
                <a:solidFill>
                  <a:schemeClr val="bg1"/>
                </a:solidFill>
                <a:latin typeface="Centaur" panose="02030504050205020304" pitchFamily="18" charset="0"/>
              </a:rPr>
              <a:t>Hard Disk	:  50Gb(min)</a:t>
            </a:r>
          </a:p>
          <a:p>
            <a:r>
              <a:rPr lang="en-US" sz="2000" dirty="0">
                <a:solidFill>
                  <a:schemeClr val="bg1"/>
                </a:solidFill>
                <a:latin typeface="Centaur" panose="02030504050205020304" pitchFamily="18" charset="0"/>
              </a:rPr>
              <a:t>RAM  :  512MB(min)more</a:t>
            </a:r>
          </a:p>
          <a:p>
            <a:pPr>
              <a:buNone/>
            </a:pPr>
            <a:endParaRPr lang="en-US" sz="2000" dirty="0">
              <a:solidFill>
                <a:schemeClr val="accent4">
                  <a:lumMod val="40000"/>
                  <a:lumOff val="60000"/>
                </a:schemeClr>
              </a:solidFill>
              <a:latin typeface="Centaur" panose="02030504050205020304" pitchFamily="18" charset="0"/>
            </a:endParaRPr>
          </a:p>
          <a:p>
            <a:pPr>
              <a:buNone/>
            </a:pPr>
            <a:r>
              <a:rPr lang="en-US" sz="2400" dirty="0">
                <a:solidFill>
                  <a:schemeClr val="accent4">
                    <a:lumMod val="40000"/>
                    <a:lumOff val="60000"/>
                  </a:schemeClr>
                </a:solidFill>
                <a:latin typeface="Centaur" panose="02030504050205020304" pitchFamily="18" charset="0"/>
              </a:rPr>
              <a:t> </a:t>
            </a:r>
          </a:p>
          <a:p>
            <a:pPr lvl="0"/>
            <a:r>
              <a:rPr lang="en-US" sz="2400" b="1" u="sng" dirty="0">
                <a:solidFill>
                  <a:schemeClr val="bg1"/>
                </a:solidFill>
                <a:latin typeface="Centaur" panose="02030504050205020304" pitchFamily="18" charset="0"/>
              </a:rPr>
              <a:t>SOFTWARE SPECIFICATION:</a:t>
            </a:r>
            <a:endParaRPr lang="en-US" sz="2400" dirty="0">
              <a:solidFill>
                <a:schemeClr val="bg1"/>
              </a:solidFill>
              <a:latin typeface="Centaur" panose="02030504050205020304" pitchFamily="18" charset="0"/>
            </a:endParaRPr>
          </a:p>
          <a:p>
            <a:r>
              <a:rPr lang="en-US" sz="2000" dirty="0">
                <a:solidFill>
                  <a:schemeClr val="bg1"/>
                </a:solidFill>
                <a:latin typeface="Centaur" panose="02030504050205020304" pitchFamily="18" charset="0"/>
              </a:rPr>
              <a:t>Operating System	: </a:t>
            </a:r>
            <a:r>
              <a:rPr lang="en-US" sz="2000" dirty="0" smtClean="0">
                <a:solidFill>
                  <a:schemeClr val="bg1"/>
                </a:solidFill>
                <a:latin typeface="Centaur" panose="02030504050205020304" pitchFamily="18" charset="0"/>
              </a:rPr>
              <a:t>WINDOWS 7 </a:t>
            </a:r>
            <a:r>
              <a:rPr lang="en-US" sz="2000" dirty="0">
                <a:solidFill>
                  <a:schemeClr val="bg1"/>
                </a:solidFill>
                <a:latin typeface="Centaur" panose="02030504050205020304" pitchFamily="18" charset="0"/>
              </a:rPr>
              <a:t>or above</a:t>
            </a:r>
          </a:p>
          <a:p>
            <a:r>
              <a:rPr lang="en-US" sz="2000" dirty="0">
                <a:solidFill>
                  <a:schemeClr val="bg1"/>
                </a:solidFill>
                <a:latin typeface="Centaur" panose="02030504050205020304" pitchFamily="18" charset="0"/>
              </a:rPr>
              <a:t>Language </a:t>
            </a:r>
            <a:r>
              <a:rPr lang="en-US" sz="2000" dirty="0" smtClean="0">
                <a:solidFill>
                  <a:schemeClr val="bg1"/>
                </a:solidFill>
                <a:latin typeface="Centaur" panose="02030504050205020304" pitchFamily="18" charset="0"/>
              </a:rPr>
              <a:t>used	: </a:t>
            </a:r>
            <a:r>
              <a:rPr lang="en-US" sz="2000" dirty="0" err="1" smtClean="0">
                <a:solidFill>
                  <a:schemeClr val="bg1"/>
                </a:solidFill>
                <a:latin typeface="Centaur" panose="02030504050205020304" pitchFamily="18" charset="0"/>
              </a:rPr>
              <a:t>ReactJs</a:t>
            </a:r>
            <a:r>
              <a:rPr lang="en-US" sz="2000" dirty="0" smtClean="0">
                <a:solidFill>
                  <a:schemeClr val="bg1"/>
                </a:solidFill>
                <a:latin typeface="Centaur" panose="02030504050205020304" pitchFamily="18" charset="0"/>
              </a:rPr>
              <a:t>(</a:t>
            </a:r>
            <a:r>
              <a:rPr lang="en-US" sz="2000" dirty="0" err="1" smtClean="0">
                <a:solidFill>
                  <a:schemeClr val="bg1"/>
                </a:solidFill>
                <a:latin typeface="Centaur" panose="02030504050205020304" pitchFamily="18" charset="0"/>
              </a:rPr>
              <a:t>FrontEnd</a:t>
            </a:r>
            <a:r>
              <a:rPr lang="en-US" sz="2000" dirty="0" smtClean="0">
                <a:solidFill>
                  <a:schemeClr val="bg1"/>
                </a:solidFill>
                <a:latin typeface="Centaur" panose="02030504050205020304" pitchFamily="18" charset="0"/>
              </a:rPr>
              <a:t>) ,</a:t>
            </a:r>
            <a:r>
              <a:rPr lang="en-US" sz="2000" dirty="0" err="1" smtClean="0">
                <a:solidFill>
                  <a:schemeClr val="bg1"/>
                </a:solidFill>
                <a:latin typeface="Centaur" panose="02030504050205020304" pitchFamily="18" charset="0"/>
              </a:rPr>
              <a:t>SpringBoot</a:t>
            </a:r>
            <a:r>
              <a:rPr lang="en-US" sz="2000" dirty="0" smtClean="0">
                <a:solidFill>
                  <a:schemeClr val="bg1"/>
                </a:solidFill>
                <a:latin typeface="Centaur" panose="02030504050205020304" pitchFamily="18" charset="0"/>
              </a:rPr>
              <a:t>(Backend)</a:t>
            </a:r>
            <a:r>
              <a:rPr lang="en-US" sz="2000" dirty="0" smtClean="0">
                <a:solidFill>
                  <a:schemeClr val="bg1"/>
                </a:solidFill>
                <a:latin typeface="Centaur" panose="02030504050205020304" pitchFamily="18" charset="0"/>
              </a:rPr>
              <a:t>.</a:t>
            </a:r>
            <a:endParaRPr lang="en-US" sz="2000" dirty="0">
              <a:solidFill>
                <a:schemeClr val="bg1"/>
              </a:solidFill>
              <a:latin typeface="Centaur" panose="02030504050205020304" pitchFamily="18" charset="0"/>
            </a:endParaRPr>
          </a:p>
          <a:p>
            <a:r>
              <a:rPr lang="en-US" sz="2000" dirty="0">
                <a:solidFill>
                  <a:schemeClr val="bg1"/>
                </a:solidFill>
                <a:latin typeface="Centaur" panose="02030504050205020304" pitchFamily="18" charset="0"/>
              </a:rPr>
              <a:t>Data Base 	: My-SQL</a:t>
            </a:r>
          </a:p>
          <a:p>
            <a:r>
              <a:rPr lang="en-US" sz="2000" dirty="0">
                <a:solidFill>
                  <a:schemeClr val="bg1"/>
                </a:solidFill>
                <a:latin typeface="Centaur" panose="02030504050205020304" pitchFamily="18" charset="0"/>
              </a:rPr>
              <a:t> Server  : Apache Tomcat </a:t>
            </a:r>
            <a:r>
              <a:rPr lang="en-US" sz="2000" dirty="0" smtClean="0">
                <a:solidFill>
                  <a:schemeClr val="bg1"/>
                </a:solidFill>
                <a:latin typeface="Centaur" panose="02030504050205020304" pitchFamily="18" charset="0"/>
              </a:rPr>
              <a:t>8.0</a:t>
            </a:r>
            <a:endParaRPr lang="en-IN" sz="2000" dirty="0">
              <a:solidFill>
                <a:schemeClr val="bg1"/>
              </a:solidFill>
              <a:latin typeface="Centaur" panose="02030504050205020304" pitchFamily="18" charset="0"/>
            </a:endParaRPr>
          </a:p>
        </p:txBody>
      </p:sp>
    </p:spTree>
    <p:extLst>
      <p:ext uri="{BB962C8B-B14F-4D97-AF65-F5344CB8AC3E}">
        <p14:creationId xmlns="" xmlns:p14="http://schemas.microsoft.com/office/powerpoint/2010/main" val="420497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8720" y="433880"/>
            <a:ext cx="6714445" cy="3293209"/>
          </a:xfrm>
          <a:prstGeom prst="rect">
            <a:avLst/>
          </a:prstGeom>
        </p:spPr>
        <p:txBody>
          <a:bodyPr wrap="square">
            <a:spAutoFit/>
          </a:bodyPr>
          <a:lstStyle/>
          <a:p>
            <a:pPr>
              <a:buNone/>
            </a:pPr>
            <a:endParaRPr lang="en-US" sz="2400" b="1" u="sng" dirty="0">
              <a:solidFill>
                <a:srgbClr val="FF0000"/>
              </a:solidFill>
              <a:latin typeface="Arial Black" pitchFamily="34" charset="0"/>
            </a:endParaRPr>
          </a:p>
          <a:p>
            <a:pPr>
              <a:buNone/>
            </a:pPr>
            <a:r>
              <a:rPr lang="en-US" sz="2400" b="1" u="sng" dirty="0">
                <a:solidFill>
                  <a:schemeClr val="accent4">
                    <a:lumMod val="40000"/>
                    <a:lumOff val="60000"/>
                  </a:schemeClr>
                </a:solidFill>
                <a:latin typeface="Arial Black" pitchFamily="34" charset="0"/>
              </a:rPr>
              <a:t>SCOPE</a:t>
            </a:r>
            <a:endParaRPr lang="en-US" sz="2400" b="1" dirty="0">
              <a:solidFill>
                <a:schemeClr val="accent4">
                  <a:lumMod val="40000"/>
                  <a:lumOff val="60000"/>
                </a:schemeClr>
              </a:solidFill>
              <a:latin typeface="Arial Black" pitchFamily="34" charset="0"/>
            </a:endParaRPr>
          </a:p>
          <a:p>
            <a:pPr>
              <a:buNone/>
            </a:pPr>
            <a:endParaRPr lang="en-US" sz="1600" dirty="0">
              <a:solidFill>
                <a:srgbClr val="00B0F0"/>
              </a:solidFill>
              <a:latin typeface="Arial Black" pitchFamily="34" charset="0"/>
            </a:endParaRPr>
          </a:p>
          <a:p>
            <a:pPr lvl="0" algn="just"/>
            <a:r>
              <a:rPr lang="en-US" sz="2400" dirty="0">
                <a:solidFill>
                  <a:schemeClr val="bg1"/>
                </a:solidFill>
                <a:latin typeface="Centaur" panose="02030504050205020304" pitchFamily="18" charset="0"/>
              </a:rPr>
              <a:t>The scope of the online bus ticket reservation system is: A person should be able to login to the system through the first page of the application change the password after logging into the system should be able to create a new login for the accessing the reservation facility.</a:t>
            </a:r>
          </a:p>
          <a:p>
            <a:pPr algn="just">
              <a:buNone/>
            </a:pPr>
            <a:r>
              <a:rPr lang="en-US" sz="2000" dirty="0">
                <a:solidFill>
                  <a:srgbClr val="00B0F0"/>
                </a:solidFill>
                <a:latin typeface="Centaur" panose="02030504050205020304" pitchFamily="18" charset="0"/>
              </a:rPr>
              <a:t> </a:t>
            </a:r>
            <a:endParaRPr lang="en-US" sz="1600" dirty="0">
              <a:solidFill>
                <a:srgbClr val="00B0F0"/>
              </a:solidFill>
              <a:latin typeface="Centaur" panose="02030504050205020304" pitchFamily="18" charset="0"/>
            </a:endParaRPr>
          </a:p>
        </p:txBody>
      </p:sp>
    </p:spTree>
    <p:extLst>
      <p:ext uri="{BB962C8B-B14F-4D97-AF65-F5344CB8AC3E}">
        <p14:creationId xmlns="" xmlns:p14="http://schemas.microsoft.com/office/powerpoint/2010/main" val="1325399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548</Words>
  <Application>Microsoft Office PowerPoint</Application>
  <PresentationFormat>On-screen Show (16:9)</PresentationFormat>
  <Paragraphs>140</Paragraphs>
  <Slides>42</Slides>
  <Notes>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 </vt:lpstr>
      <vt:lpstr>Slide 2</vt:lpstr>
      <vt:lpstr>TABLE OF CONTENTS</vt:lpstr>
      <vt:lpstr>            INTRODUCTION   E-Bus  Reservation System is Web based application that works within centralized network. The software program “E- Bus Reservation System” provides bus transportation system, a facility to reserved seats, cancellation of seats and different types of enquiry which need an instant and quick reservation. It is built for manage and computerize the traditional database, ticket booking and tracking bus and travel made easy. It maintains all data’s of users, bus details, reservation details, booking details, customer details. </vt:lpstr>
      <vt:lpstr>                     ANALYSIS   Requirement analysis is a software engineering task that bridges the gap between the system level software allocation and software design.    It enables the system engineer to specify software function and performance, indicate software interface with other system elements, and establish design constraints that the software must meet.    It provides the software designer with a representation of information and function that can be translated to data, architectural and procedural design.         </vt:lpstr>
      <vt:lpstr>Slide 6</vt:lpstr>
      <vt:lpstr>Slide 7</vt:lpstr>
      <vt:lpstr>Slide 8</vt:lpstr>
      <vt:lpstr>Slide 9</vt:lpstr>
      <vt:lpstr>Slide 10</vt:lpstr>
      <vt:lpstr> Functionalities of User Module:</vt:lpstr>
      <vt:lpstr> Functionalities of Admin Module:</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Search bus Availability:</vt:lpstr>
      <vt:lpstr>Book Ticket</vt:lpstr>
      <vt:lpstr>Slide 37</vt:lpstr>
      <vt:lpstr>Bus List</vt:lpstr>
      <vt:lpstr>DashBoard</vt:lpstr>
      <vt:lpstr>Slide 40</vt:lpstr>
      <vt:lpstr>Slide 41</vt:lpstr>
      <vt:lpstr>Slide 42</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DELL</cp:lastModifiedBy>
  <cp:revision>123</cp:revision>
  <dcterms:created xsi:type="dcterms:W3CDTF">2013-08-21T19:17:07Z</dcterms:created>
  <dcterms:modified xsi:type="dcterms:W3CDTF">2022-04-13T04:45:10Z</dcterms:modified>
</cp:coreProperties>
</file>